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0" r:id="rId3"/>
  </p:sldMasterIdLst>
  <p:notesMasterIdLst>
    <p:notesMasterId r:id="rId37"/>
  </p:notesMasterIdLst>
  <p:sldIdLst>
    <p:sldId id="260" r:id="rId4"/>
    <p:sldId id="315" r:id="rId5"/>
    <p:sldId id="317" r:id="rId6"/>
    <p:sldId id="448" r:id="rId7"/>
    <p:sldId id="449" r:id="rId8"/>
    <p:sldId id="450" r:id="rId9"/>
    <p:sldId id="451" r:id="rId10"/>
    <p:sldId id="324" r:id="rId11"/>
    <p:sldId id="307" r:id="rId12"/>
    <p:sldId id="446" r:id="rId13"/>
    <p:sldId id="376" r:id="rId14"/>
    <p:sldId id="447" r:id="rId15"/>
    <p:sldId id="377" r:id="rId16"/>
    <p:sldId id="378" r:id="rId17"/>
    <p:sldId id="415" r:id="rId18"/>
    <p:sldId id="382" r:id="rId19"/>
    <p:sldId id="383" r:id="rId20"/>
    <p:sldId id="424" r:id="rId21"/>
    <p:sldId id="384" r:id="rId22"/>
    <p:sldId id="397" r:id="rId23"/>
    <p:sldId id="399" r:id="rId24"/>
    <p:sldId id="401" r:id="rId25"/>
    <p:sldId id="403" r:id="rId26"/>
    <p:sldId id="405" r:id="rId27"/>
    <p:sldId id="407" r:id="rId28"/>
    <p:sldId id="431" r:id="rId29"/>
    <p:sldId id="432" r:id="rId30"/>
    <p:sldId id="433" r:id="rId31"/>
    <p:sldId id="434" r:id="rId32"/>
    <p:sldId id="439" r:id="rId33"/>
    <p:sldId id="440" r:id="rId34"/>
    <p:sldId id="442" r:id="rId35"/>
    <p:sldId id="441" r:id="rId3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33" autoAdjust="0"/>
    <p:restoredTop sz="72624" autoAdjust="0"/>
  </p:normalViewPr>
  <p:slideViewPr>
    <p:cSldViewPr>
      <p:cViewPr varScale="1">
        <p:scale>
          <a:sx n="69" d="100"/>
          <a:sy n="69" d="100"/>
        </p:scale>
        <p:origin x="1920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100BD-88FE-46F1-8488-6487B9AB5F6E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DD397-A901-4E65-B7EB-D5DB6AE2E07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15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24" name="Rectangle 4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8325" name="Rectangle 5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84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4065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843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912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1600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operational conditions express conditions of execution (example : availability, safety, security, human factors, environmental conditions).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Operational constraints are added, for instance physical dimensions or imposed solutions.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DD397-A901-4E65-B7EB-D5DB6AE2E0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35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DD397-A901-4E65-B7EB-D5DB6AE2E0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95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24" name="Rectangle 4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8325" name="Rectangle 5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76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24" name="Rectangle 4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8325" name="Rectangle 5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Note: Write preferably measure of effectiveness requirements (performance requirements) separately from functional requirements, because during design, it is possible that such a requirement is allocated to several functions.</a:t>
            </a:r>
          </a:p>
        </p:txBody>
      </p:sp>
    </p:spTree>
    <p:extLst>
      <p:ext uri="{BB962C8B-B14F-4D97-AF65-F5344CB8AC3E}">
        <p14:creationId xmlns:p14="http://schemas.microsoft.com/office/powerpoint/2010/main" val="2724805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jpe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0.jpeg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png"/><Relationship Id="rId11" Type="http://schemas.openxmlformats.org/officeDocument/2006/relationships/image" Target="../media/image9.jpeg"/><Relationship Id="rId5" Type="http://schemas.openxmlformats.org/officeDocument/2006/relationships/image" Target="../media/image5.jpeg"/><Relationship Id="rId10" Type="http://schemas.openxmlformats.org/officeDocument/2006/relationships/image" Target="../media/image8.jpeg"/><Relationship Id="rId4" Type="http://schemas.openxmlformats.org/officeDocument/2006/relationships/image" Target="../media/image4.png"/><Relationship Id="rId9" Type="http://schemas.openxmlformats.org/officeDocument/2006/relationships/image" Target="../media/image7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5" Type="http://schemas.openxmlformats.org/officeDocument/2006/relationships/image" Target="../media/image12.jpe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jpeg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0.jpeg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png"/><Relationship Id="rId11" Type="http://schemas.openxmlformats.org/officeDocument/2006/relationships/image" Target="../media/image9.jpeg"/><Relationship Id="rId5" Type="http://schemas.openxmlformats.org/officeDocument/2006/relationships/image" Target="../media/image5.jpeg"/><Relationship Id="rId10" Type="http://schemas.openxmlformats.org/officeDocument/2006/relationships/image" Target="../media/image8.jpeg"/><Relationship Id="rId4" Type="http://schemas.openxmlformats.org/officeDocument/2006/relationships/image" Target="../media/image4.png"/><Relationship Id="rId9" Type="http://schemas.openxmlformats.org/officeDocument/2006/relationships/image" Target="../media/image7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6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5" Type="http://schemas.openxmlformats.org/officeDocument/2006/relationships/image" Target="../media/image12.jpe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7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.png"/><Relationship Id="rId5" Type="http://schemas.openxmlformats.org/officeDocument/2006/relationships/image" Target="../media/image12.jpe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8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png"/><Relationship Id="rId5" Type="http://schemas.openxmlformats.org/officeDocument/2006/relationships/image" Target="../media/image12.jpe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235320" y="6324600"/>
            <a:ext cx="7908680" cy="5334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249974" y="6308726"/>
            <a:ext cx="7847134" cy="556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defRPr/>
            </a:pPr>
            <a:r>
              <a:rPr lang="fr-FR" sz="1600">
                <a:solidFill>
                  <a:schemeClr val="bg1"/>
                </a:solidFill>
                <a:latin typeface="Tahoma" pitchFamily="34" charset="0"/>
              </a:rPr>
              <a:t>Architecture des Systèmes d’Information</a:t>
            </a:r>
            <a:br>
              <a:rPr lang="fr-FR" sz="1600">
                <a:solidFill>
                  <a:schemeClr val="bg1"/>
                </a:solidFill>
                <a:latin typeface="Tahoma" pitchFamily="34" charset="0"/>
              </a:rPr>
            </a:br>
            <a:r>
              <a:rPr lang="fr-FR" sz="1400" i="1">
                <a:solidFill>
                  <a:schemeClr val="bg1"/>
                </a:solidFill>
                <a:latin typeface="Tahoma" pitchFamily="34" charset="0"/>
              </a:rPr>
              <a:t> 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6323013"/>
            <a:ext cx="1195754" cy="5334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235320" y="0"/>
            <a:ext cx="7908680" cy="215900"/>
          </a:xfrm>
          <a:prstGeom prst="rect">
            <a:avLst/>
          </a:prstGeom>
          <a:solidFill>
            <a:srgbClr val="1C5E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235320" y="1890713"/>
            <a:ext cx="7908680" cy="61912"/>
          </a:xfrm>
          <a:prstGeom prst="rect">
            <a:avLst/>
          </a:prstGeom>
          <a:solidFill>
            <a:srgbClr val="1C5E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0"/>
            <a:ext cx="1194289" cy="215900"/>
          </a:xfrm>
          <a:prstGeom prst="rect">
            <a:avLst/>
          </a:prstGeom>
          <a:solidFill>
            <a:srgbClr val="C0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1028700" y="1774825"/>
            <a:ext cx="165589" cy="179388"/>
          </a:xfrm>
          <a:prstGeom prst="rect">
            <a:avLst/>
          </a:prstGeom>
          <a:solidFill>
            <a:srgbClr val="C0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235320" y="5983288"/>
            <a:ext cx="7908680" cy="61912"/>
          </a:xfrm>
          <a:prstGeom prst="rect">
            <a:avLst/>
          </a:prstGeom>
          <a:solidFill>
            <a:srgbClr val="1C5E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1028700" y="5867400"/>
            <a:ext cx="165589" cy="179388"/>
          </a:xfrm>
          <a:prstGeom prst="rect">
            <a:avLst/>
          </a:prstGeom>
          <a:solidFill>
            <a:srgbClr val="C0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3" name="Picture 15" descr="kl0537762z_00_0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8" y="296864"/>
            <a:ext cx="126609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48508" y="3575051"/>
            <a:ext cx="7895492" cy="2397125"/>
          </a:xfrm>
        </p:spPr>
        <p:txBody>
          <a:bodyPr lIns="54000" tIns="18000" rIns="54000" bIns="18000"/>
          <a:lstStyle>
            <a:lvl1pPr marL="0" indent="0">
              <a:buFont typeface="Wingdings" pitchFamily="2" charset="2"/>
              <a:buNone/>
              <a:defRPr sz="1800"/>
            </a:lvl1pPr>
          </a:lstStyle>
          <a:p>
            <a:pPr lvl="0"/>
            <a:r>
              <a:rPr lang="fr-FR" noProof="0"/>
              <a:t>Modifiez le style des sous-titres du masque</a:t>
            </a:r>
            <a:endParaRPr lang="en-GB" noProof="0"/>
          </a:p>
        </p:txBody>
      </p:sp>
      <p:sp>
        <p:nvSpPr>
          <p:cNvPr id="74752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248508" y="1955800"/>
            <a:ext cx="7895492" cy="1143000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fr-FR" noProof="0"/>
              <a:t>Modifiez le style du titre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01000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14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910754" y="215901"/>
            <a:ext cx="2233246" cy="60420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211015" y="215901"/>
            <a:ext cx="6559062" cy="60420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69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39716" y="215900"/>
            <a:ext cx="7904285" cy="552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211015" y="990601"/>
            <a:ext cx="8932985" cy="5267325"/>
          </a:xfrm>
        </p:spPr>
        <p:txBody>
          <a:bodyPr/>
          <a:lstStyle/>
          <a:p>
            <a:pPr lvl="0"/>
            <a:r>
              <a:rPr lang="fr-FR" noProof="0"/>
              <a:t>Cliquez sur l'icône pour ajouter un tableau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3923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E8E431-E8F0-44C5-9AA7-9F14842C829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8486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:\D\GEA\LOGO_GEA_blan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0"/>
            <a:ext cx="1077912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C:\Documents and Settings\revelpa\Bureau\logoCAUC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-9525"/>
            <a:ext cx="169068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5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88" y="66675"/>
            <a:ext cx="6381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2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6">
            <a:lum bright="-4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76200"/>
            <a:ext cx="4794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4000" contrast="6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Object 14"/>
          <p:cNvGraphicFramePr>
            <a:graphicFrameLocks noChangeAspect="1"/>
          </p:cNvGraphicFramePr>
          <p:nvPr/>
        </p:nvGraphicFramePr>
        <p:xfrm>
          <a:off x="5257800" y="76200"/>
          <a:ext cx="56515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Photo Editor Photo" r:id="rId7" imgW="19476190" imgH="15028571" progId="MSPhotoEd.3">
                  <p:embed/>
                </p:oleObj>
              </mc:Choice>
              <mc:Fallback>
                <p:oleObj name="Photo Editor Photo" r:id="rId7" imgW="19476190" imgH="15028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76200"/>
                        <a:ext cx="565150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16" descr="C:\Documents and Settings\revelpa.PERSONNEL-ENAC\Bureau\GEA Tianjin printemps 08\Logos\EADS_A_4c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6381750"/>
            <a:ext cx="558800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 descr="C:\Documents and Settings\revelpa.PERSONNEL-ENAC\Bureau\GEA Tianjin printemps 08\Logos\Safran.jpg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00" y="6524625"/>
            <a:ext cx="123983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 descr="C:\Documents and Settings\revelpa.PERSONNEL-ENAC\Bureau\GEA Tianjin printemps 08\Logos\THALES logo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554788"/>
            <a:ext cx="1223963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9"/>
          <p:cNvGrpSpPr>
            <a:grpSpLocks/>
          </p:cNvGrpSpPr>
          <p:nvPr/>
        </p:nvGrpSpPr>
        <p:grpSpPr bwMode="auto">
          <a:xfrm>
            <a:off x="1963738" y="6629400"/>
            <a:ext cx="1479550" cy="114300"/>
            <a:chOff x="4813" y="4167"/>
            <a:chExt cx="660" cy="103"/>
          </a:xfrm>
        </p:grpSpPr>
        <p:sp>
          <p:nvSpPr>
            <p:cNvPr id="13" name="Freeform 20"/>
            <p:cNvSpPr>
              <a:spLocks/>
            </p:cNvSpPr>
            <p:nvPr/>
          </p:nvSpPr>
          <p:spPr bwMode="auto">
            <a:xfrm>
              <a:off x="4813" y="4219"/>
              <a:ext cx="83" cy="42"/>
            </a:xfrm>
            <a:custGeom>
              <a:avLst/>
              <a:gdLst>
                <a:gd name="T0" fmla="*/ 0 w 416"/>
                <a:gd name="T1" fmla="*/ 0 h 210"/>
                <a:gd name="T2" fmla="*/ 0 w 416"/>
                <a:gd name="T3" fmla="*/ 0 h 210"/>
                <a:gd name="T4" fmla="*/ 0 w 416"/>
                <a:gd name="T5" fmla="*/ 0 h 210"/>
                <a:gd name="T6" fmla="*/ 0 w 416"/>
                <a:gd name="T7" fmla="*/ 0 h 210"/>
                <a:gd name="T8" fmla="*/ 0 w 416"/>
                <a:gd name="T9" fmla="*/ 0 h 210"/>
                <a:gd name="T10" fmla="*/ 0 w 416"/>
                <a:gd name="T11" fmla="*/ 0 h 210"/>
                <a:gd name="T12" fmla="*/ 0 w 416"/>
                <a:gd name="T13" fmla="*/ 0 h 210"/>
                <a:gd name="T14" fmla="*/ 0 w 416"/>
                <a:gd name="T15" fmla="*/ 0 h 210"/>
                <a:gd name="T16" fmla="*/ 0 w 416"/>
                <a:gd name="T17" fmla="*/ 0 h 210"/>
                <a:gd name="T18" fmla="*/ 0 w 416"/>
                <a:gd name="T19" fmla="*/ 0 h 210"/>
                <a:gd name="T20" fmla="*/ 0 w 416"/>
                <a:gd name="T21" fmla="*/ 0 h 210"/>
                <a:gd name="T22" fmla="*/ 0 w 416"/>
                <a:gd name="T23" fmla="*/ 0 h 210"/>
                <a:gd name="T24" fmla="*/ 0 w 416"/>
                <a:gd name="T25" fmla="*/ 0 h 210"/>
                <a:gd name="T26" fmla="*/ 0 w 416"/>
                <a:gd name="T27" fmla="*/ 0 h 210"/>
                <a:gd name="T28" fmla="*/ 0 w 416"/>
                <a:gd name="T29" fmla="*/ 0 h 210"/>
                <a:gd name="T30" fmla="*/ 0 w 416"/>
                <a:gd name="T31" fmla="*/ 0 h 210"/>
                <a:gd name="T32" fmla="*/ 0 w 416"/>
                <a:gd name="T33" fmla="*/ 0 h 210"/>
                <a:gd name="T34" fmla="*/ 0 w 416"/>
                <a:gd name="T35" fmla="*/ 0 h 210"/>
                <a:gd name="T36" fmla="*/ 0 w 416"/>
                <a:gd name="T37" fmla="*/ 0 h 210"/>
                <a:gd name="T38" fmla="*/ 0 w 416"/>
                <a:gd name="T39" fmla="*/ 0 h 210"/>
                <a:gd name="T40" fmla="*/ 0 w 416"/>
                <a:gd name="T41" fmla="*/ 0 h 210"/>
                <a:gd name="T42" fmla="*/ 0 w 416"/>
                <a:gd name="T43" fmla="*/ 0 h 210"/>
                <a:gd name="T44" fmla="*/ 0 w 416"/>
                <a:gd name="T45" fmla="*/ 0 h 210"/>
                <a:gd name="T46" fmla="*/ 0 w 416"/>
                <a:gd name="T47" fmla="*/ 0 h 210"/>
                <a:gd name="T48" fmla="*/ 0 w 416"/>
                <a:gd name="T49" fmla="*/ 0 h 210"/>
                <a:gd name="T50" fmla="*/ 0 w 416"/>
                <a:gd name="T51" fmla="*/ 0 h 210"/>
                <a:gd name="T52" fmla="*/ 0 w 416"/>
                <a:gd name="T53" fmla="*/ 0 h 210"/>
                <a:gd name="T54" fmla="*/ 0 w 416"/>
                <a:gd name="T55" fmla="*/ 0 h 210"/>
                <a:gd name="T56" fmla="*/ 0 w 416"/>
                <a:gd name="T57" fmla="*/ 0 h 210"/>
                <a:gd name="T58" fmla="*/ 0 w 416"/>
                <a:gd name="T59" fmla="*/ 0 h 210"/>
                <a:gd name="T60" fmla="*/ 0 w 416"/>
                <a:gd name="T61" fmla="*/ 0 h 210"/>
                <a:gd name="T62" fmla="*/ 0 w 416"/>
                <a:gd name="T63" fmla="*/ 0 h 210"/>
                <a:gd name="T64" fmla="*/ 0 w 416"/>
                <a:gd name="T65" fmla="*/ 0 h 21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6" h="210">
                  <a:moveTo>
                    <a:pt x="4" y="1"/>
                  </a:moveTo>
                  <a:lnTo>
                    <a:pt x="5" y="20"/>
                  </a:lnTo>
                  <a:lnTo>
                    <a:pt x="9" y="38"/>
                  </a:lnTo>
                  <a:lnTo>
                    <a:pt x="13" y="56"/>
                  </a:lnTo>
                  <a:lnTo>
                    <a:pt x="19" y="74"/>
                  </a:lnTo>
                  <a:lnTo>
                    <a:pt x="28" y="89"/>
                  </a:lnTo>
                  <a:lnTo>
                    <a:pt x="37" y="105"/>
                  </a:lnTo>
                  <a:lnTo>
                    <a:pt x="49" y="119"/>
                  </a:lnTo>
                  <a:lnTo>
                    <a:pt x="61" y="131"/>
                  </a:lnTo>
                  <a:lnTo>
                    <a:pt x="74" y="143"/>
                  </a:lnTo>
                  <a:lnTo>
                    <a:pt x="88" y="153"/>
                  </a:lnTo>
                  <a:lnTo>
                    <a:pt x="104" y="162"/>
                  </a:lnTo>
                  <a:lnTo>
                    <a:pt x="120" y="170"/>
                  </a:lnTo>
                  <a:lnTo>
                    <a:pt x="137" y="177"/>
                  </a:lnTo>
                  <a:lnTo>
                    <a:pt x="155" y="181"/>
                  </a:lnTo>
                  <a:lnTo>
                    <a:pt x="173" y="183"/>
                  </a:lnTo>
                  <a:lnTo>
                    <a:pt x="193" y="184"/>
                  </a:lnTo>
                  <a:lnTo>
                    <a:pt x="211" y="183"/>
                  </a:lnTo>
                  <a:lnTo>
                    <a:pt x="228" y="180"/>
                  </a:lnTo>
                  <a:lnTo>
                    <a:pt x="246" y="175"/>
                  </a:lnTo>
                  <a:lnTo>
                    <a:pt x="262" y="169"/>
                  </a:lnTo>
                  <a:lnTo>
                    <a:pt x="277" y="161"/>
                  </a:lnTo>
                  <a:lnTo>
                    <a:pt x="292" y="152"/>
                  </a:lnTo>
                  <a:lnTo>
                    <a:pt x="305" y="141"/>
                  </a:lnTo>
                  <a:lnTo>
                    <a:pt x="318" y="130"/>
                  </a:lnTo>
                  <a:lnTo>
                    <a:pt x="329" y="117"/>
                  </a:lnTo>
                  <a:lnTo>
                    <a:pt x="339" y="102"/>
                  </a:lnTo>
                  <a:lnTo>
                    <a:pt x="348" y="87"/>
                  </a:lnTo>
                  <a:lnTo>
                    <a:pt x="355" y="72"/>
                  </a:lnTo>
                  <a:lnTo>
                    <a:pt x="361" y="54"/>
                  </a:lnTo>
                  <a:lnTo>
                    <a:pt x="366" y="37"/>
                  </a:lnTo>
                  <a:lnTo>
                    <a:pt x="369" y="18"/>
                  </a:lnTo>
                  <a:lnTo>
                    <a:pt x="370" y="0"/>
                  </a:lnTo>
                  <a:lnTo>
                    <a:pt x="416" y="0"/>
                  </a:lnTo>
                  <a:lnTo>
                    <a:pt x="415" y="21"/>
                  </a:lnTo>
                  <a:lnTo>
                    <a:pt x="412" y="41"/>
                  </a:lnTo>
                  <a:lnTo>
                    <a:pt x="407" y="60"/>
                  </a:lnTo>
                  <a:lnTo>
                    <a:pt x="399" y="79"/>
                  </a:lnTo>
                  <a:lnTo>
                    <a:pt x="390" y="98"/>
                  </a:lnTo>
                  <a:lnTo>
                    <a:pt x="380" y="115"/>
                  </a:lnTo>
                  <a:lnTo>
                    <a:pt x="368" y="131"/>
                  </a:lnTo>
                  <a:lnTo>
                    <a:pt x="355" y="146"/>
                  </a:lnTo>
                  <a:lnTo>
                    <a:pt x="341" y="160"/>
                  </a:lnTo>
                  <a:lnTo>
                    <a:pt x="324" y="172"/>
                  </a:lnTo>
                  <a:lnTo>
                    <a:pt x="307" y="183"/>
                  </a:lnTo>
                  <a:lnTo>
                    <a:pt x="290" y="192"/>
                  </a:lnTo>
                  <a:lnTo>
                    <a:pt x="270" y="200"/>
                  </a:lnTo>
                  <a:lnTo>
                    <a:pt x="251" y="205"/>
                  </a:lnTo>
                  <a:lnTo>
                    <a:pt x="230" y="209"/>
                  </a:lnTo>
                  <a:lnTo>
                    <a:pt x="210" y="210"/>
                  </a:lnTo>
                  <a:lnTo>
                    <a:pt x="188" y="209"/>
                  </a:lnTo>
                  <a:lnTo>
                    <a:pt x="168" y="205"/>
                  </a:lnTo>
                  <a:lnTo>
                    <a:pt x="147" y="201"/>
                  </a:lnTo>
                  <a:lnTo>
                    <a:pt x="129" y="193"/>
                  </a:lnTo>
                  <a:lnTo>
                    <a:pt x="110" y="185"/>
                  </a:lnTo>
                  <a:lnTo>
                    <a:pt x="93" y="174"/>
                  </a:lnTo>
                  <a:lnTo>
                    <a:pt x="77" y="162"/>
                  </a:lnTo>
                  <a:lnTo>
                    <a:pt x="62" y="149"/>
                  </a:lnTo>
                  <a:lnTo>
                    <a:pt x="49" y="135"/>
                  </a:lnTo>
                  <a:lnTo>
                    <a:pt x="37" y="118"/>
                  </a:lnTo>
                  <a:lnTo>
                    <a:pt x="26" y="101"/>
                  </a:lnTo>
                  <a:lnTo>
                    <a:pt x="17" y="83"/>
                  </a:lnTo>
                  <a:lnTo>
                    <a:pt x="10" y="64"/>
                  </a:lnTo>
                  <a:lnTo>
                    <a:pt x="4" y="44"/>
                  </a:lnTo>
                  <a:lnTo>
                    <a:pt x="1" y="23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Freeform 21"/>
            <p:cNvSpPr>
              <a:spLocks/>
            </p:cNvSpPr>
            <p:nvPr/>
          </p:nvSpPr>
          <p:spPr bwMode="auto">
            <a:xfrm>
              <a:off x="4831" y="4176"/>
              <a:ext cx="83" cy="43"/>
            </a:xfrm>
            <a:custGeom>
              <a:avLst/>
              <a:gdLst>
                <a:gd name="T0" fmla="*/ 0 w 418"/>
                <a:gd name="T1" fmla="*/ 0 h 215"/>
                <a:gd name="T2" fmla="*/ 0 w 418"/>
                <a:gd name="T3" fmla="*/ 0 h 215"/>
                <a:gd name="T4" fmla="*/ 0 w 418"/>
                <a:gd name="T5" fmla="*/ 0 h 215"/>
                <a:gd name="T6" fmla="*/ 0 w 418"/>
                <a:gd name="T7" fmla="*/ 0 h 215"/>
                <a:gd name="T8" fmla="*/ 0 w 418"/>
                <a:gd name="T9" fmla="*/ 0 h 215"/>
                <a:gd name="T10" fmla="*/ 0 w 418"/>
                <a:gd name="T11" fmla="*/ 0 h 215"/>
                <a:gd name="T12" fmla="*/ 0 w 418"/>
                <a:gd name="T13" fmla="*/ 0 h 215"/>
                <a:gd name="T14" fmla="*/ 0 w 418"/>
                <a:gd name="T15" fmla="*/ 0 h 215"/>
                <a:gd name="T16" fmla="*/ 0 w 418"/>
                <a:gd name="T17" fmla="*/ 0 h 215"/>
                <a:gd name="T18" fmla="*/ 0 w 418"/>
                <a:gd name="T19" fmla="*/ 0 h 215"/>
                <a:gd name="T20" fmla="*/ 0 w 418"/>
                <a:gd name="T21" fmla="*/ 0 h 215"/>
                <a:gd name="T22" fmla="*/ 0 w 418"/>
                <a:gd name="T23" fmla="*/ 0 h 215"/>
                <a:gd name="T24" fmla="*/ 0 w 418"/>
                <a:gd name="T25" fmla="*/ 0 h 215"/>
                <a:gd name="T26" fmla="*/ 0 w 418"/>
                <a:gd name="T27" fmla="*/ 0 h 215"/>
                <a:gd name="T28" fmla="*/ 0 w 418"/>
                <a:gd name="T29" fmla="*/ 0 h 215"/>
                <a:gd name="T30" fmla="*/ 0 w 418"/>
                <a:gd name="T31" fmla="*/ 0 h 215"/>
                <a:gd name="T32" fmla="*/ 0 w 418"/>
                <a:gd name="T33" fmla="*/ 0 h 215"/>
                <a:gd name="T34" fmla="*/ 0 w 418"/>
                <a:gd name="T35" fmla="*/ 0 h 215"/>
                <a:gd name="T36" fmla="*/ 0 w 418"/>
                <a:gd name="T37" fmla="*/ 0 h 215"/>
                <a:gd name="T38" fmla="*/ 0 w 418"/>
                <a:gd name="T39" fmla="*/ 0 h 215"/>
                <a:gd name="T40" fmla="*/ 0 w 418"/>
                <a:gd name="T41" fmla="*/ 0 h 215"/>
                <a:gd name="T42" fmla="*/ 0 w 418"/>
                <a:gd name="T43" fmla="*/ 0 h 215"/>
                <a:gd name="T44" fmla="*/ 0 w 418"/>
                <a:gd name="T45" fmla="*/ 0 h 215"/>
                <a:gd name="T46" fmla="*/ 0 w 418"/>
                <a:gd name="T47" fmla="*/ 0 h 215"/>
                <a:gd name="T48" fmla="*/ 0 w 418"/>
                <a:gd name="T49" fmla="*/ 0 h 215"/>
                <a:gd name="T50" fmla="*/ 0 w 418"/>
                <a:gd name="T51" fmla="*/ 0 h 215"/>
                <a:gd name="T52" fmla="*/ 0 w 418"/>
                <a:gd name="T53" fmla="*/ 0 h 215"/>
                <a:gd name="T54" fmla="*/ 0 w 418"/>
                <a:gd name="T55" fmla="*/ 0 h 215"/>
                <a:gd name="T56" fmla="*/ 0 w 418"/>
                <a:gd name="T57" fmla="*/ 0 h 215"/>
                <a:gd name="T58" fmla="*/ 0 w 418"/>
                <a:gd name="T59" fmla="*/ 0 h 215"/>
                <a:gd name="T60" fmla="*/ 0 w 418"/>
                <a:gd name="T61" fmla="*/ 0 h 215"/>
                <a:gd name="T62" fmla="*/ 0 w 418"/>
                <a:gd name="T63" fmla="*/ 0 h 215"/>
                <a:gd name="T64" fmla="*/ 0 w 418"/>
                <a:gd name="T65" fmla="*/ 0 h 21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8" h="215">
                  <a:moveTo>
                    <a:pt x="413" y="213"/>
                  </a:moveTo>
                  <a:lnTo>
                    <a:pt x="412" y="193"/>
                  </a:lnTo>
                  <a:lnTo>
                    <a:pt x="409" y="174"/>
                  </a:lnTo>
                  <a:lnTo>
                    <a:pt x="404" y="156"/>
                  </a:lnTo>
                  <a:lnTo>
                    <a:pt x="398" y="139"/>
                  </a:lnTo>
                  <a:lnTo>
                    <a:pt x="390" y="123"/>
                  </a:lnTo>
                  <a:lnTo>
                    <a:pt x="380" y="108"/>
                  </a:lnTo>
                  <a:lnTo>
                    <a:pt x="370" y="92"/>
                  </a:lnTo>
                  <a:lnTo>
                    <a:pt x="358" y="79"/>
                  </a:lnTo>
                  <a:lnTo>
                    <a:pt x="345" y="68"/>
                  </a:lnTo>
                  <a:lnTo>
                    <a:pt x="330" y="57"/>
                  </a:lnTo>
                  <a:lnTo>
                    <a:pt x="314" y="48"/>
                  </a:lnTo>
                  <a:lnTo>
                    <a:pt x="298" y="40"/>
                  </a:lnTo>
                  <a:lnTo>
                    <a:pt x="281" y="34"/>
                  </a:lnTo>
                  <a:lnTo>
                    <a:pt x="264" y="29"/>
                  </a:lnTo>
                  <a:lnTo>
                    <a:pt x="245" y="27"/>
                  </a:lnTo>
                  <a:lnTo>
                    <a:pt x="226" y="26"/>
                  </a:lnTo>
                  <a:lnTo>
                    <a:pt x="207" y="27"/>
                  </a:lnTo>
                  <a:lnTo>
                    <a:pt x="189" y="29"/>
                  </a:lnTo>
                  <a:lnTo>
                    <a:pt x="172" y="35"/>
                  </a:lnTo>
                  <a:lnTo>
                    <a:pt x="155" y="40"/>
                  </a:lnTo>
                  <a:lnTo>
                    <a:pt x="139" y="49"/>
                  </a:lnTo>
                  <a:lnTo>
                    <a:pt x="125" y="58"/>
                  </a:lnTo>
                  <a:lnTo>
                    <a:pt x="111" y="69"/>
                  </a:lnTo>
                  <a:lnTo>
                    <a:pt x="99" y="81"/>
                  </a:lnTo>
                  <a:lnTo>
                    <a:pt x="87" y="94"/>
                  </a:lnTo>
                  <a:lnTo>
                    <a:pt x="78" y="109"/>
                  </a:lnTo>
                  <a:lnTo>
                    <a:pt x="69" y="124"/>
                  </a:lnTo>
                  <a:lnTo>
                    <a:pt x="61" y="141"/>
                  </a:lnTo>
                  <a:lnTo>
                    <a:pt x="56" y="158"/>
                  </a:lnTo>
                  <a:lnTo>
                    <a:pt x="52" y="176"/>
                  </a:lnTo>
                  <a:lnTo>
                    <a:pt x="49" y="195"/>
                  </a:lnTo>
                  <a:lnTo>
                    <a:pt x="48" y="215"/>
                  </a:lnTo>
                  <a:lnTo>
                    <a:pt x="0" y="215"/>
                  </a:lnTo>
                  <a:lnTo>
                    <a:pt x="1" y="193"/>
                  </a:lnTo>
                  <a:lnTo>
                    <a:pt x="4" y="172"/>
                  </a:lnTo>
                  <a:lnTo>
                    <a:pt x="8" y="152"/>
                  </a:lnTo>
                  <a:lnTo>
                    <a:pt x="16" y="132"/>
                  </a:lnTo>
                  <a:lnTo>
                    <a:pt x="25" y="113"/>
                  </a:lnTo>
                  <a:lnTo>
                    <a:pt x="35" y="95"/>
                  </a:lnTo>
                  <a:lnTo>
                    <a:pt x="47" y="79"/>
                  </a:lnTo>
                  <a:lnTo>
                    <a:pt x="61" y="63"/>
                  </a:lnTo>
                  <a:lnTo>
                    <a:pt x="75" y="50"/>
                  </a:lnTo>
                  <a:lnTo>
                    <a:pt x="92" y="37"/>
                  </a:lnTo>
                  <a:lnTo>
                    <a:pt x="109" y="27"/>
                  </a:lnTo>
                  <a:lnTo>
                    <a:pt x="127" y="17"/>
                  </a:lnTo>
                  <a:lnTo>
                    <a:pt x="147" y="10"/>
                  </a:lnTo>
                  <a:lnTo>
                    <a:pt x="167" y="5"/>
                  </a:lnTo>
                  <a:lnTo>
                    <a:pt x="188" y="2"/>
                  </a:lnTo>
                  <a:lnTo>
                    <a:pt x="210" y="0"/>
                  </a:lnTo>
                  <a:lnTo>
                    <a:pt x="231" y="2"/>
                  </a:lnTo>
                  <a:lnTo>
                    <a:pt x="252" y="5"/>
                  </a:lnTo>
                  <a:lnTo>
                    <a:pt x="271" y="10"/>
                  </a:lnTo>
                  <a:lnTo>
                    <a:pt x="291" y="18"/>
                  </a:lnTo>
                  <a:lnTo>
                    <a:pt x="309" y="28"/>
                  </a:lnTo>
                  <a:lnTo>
                    <a:pt x="325" y="39"/>
                  </a:lnTo>
                  <a:lnTo>
                    <a:pt x="341" y="52"/>
                  </a:lnTo>
                  <a:lnTo>
                    <a:pt x="357" y="67"/>
                  </a:lnTo>
                  <a:lnTo>
                    <a:pt x="370" y="82"/>
                  </a:lnTo>
                  <a:lnTo>
                    <a:pt x="382" y="99"/>
                  </a:lnTo>
                  <a:lnTo>
                    <a:pt x="392" y="116"/>
                  </a:lnTo>
                  <a:lnTo>
                    <a:pt x="401" y="134"/>
                  </a:lnTo>
                  <a:lnTo>
                    <a:pt x="409" y="154"/>
                  </a:lnTo>
                  <a:lnTo>
                    <a:pt x="414" y="173"/>
                  </a:lnTo>
                  <a:lnTo>
                    <a:pt x="417" y="193"/>
                  </a:lnTo>
                  <a:lnTo>
                    <a:pt x="418" y="213"/>
                  </a:lnTo>
                  <a:lnTo>
                    <a:pt x="413" y="21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4813" y="4167"/>
              <a:ext cx="101" cy="52"/>
            </a:xfrm>
            <a:custGeom>
              <a:avLst/>
              <a:gdLst>
                <a:gd name="T0" fmla="*/ 0 w 507"/>
                <a:gd name="T1" fmla="*/ 0 h 260"/>
                <a:gd name="T2" fmla="*/ 0 w 507"/>
                <a:gd name="T3" fmla="*/ 0 h 260"/>
                <a:gd name="T4" fmla="*/ 0 w 507"/>
                <a:gd name="T5" fmla="*/ 0 h 260"/>
                <a:gd name="T6" fmla="*/ 0 w 507"/>
                <a:gd name="T7" fmla="*/ 0 h 260"/>
                <a:gd name="T8" fmla="*/ 0 w 507"/>
                <a:gd name="T9" fmla="*/ 0 h 260"/>
                <a:gd name="T10" fmla="*/ 0 w 507"/>
                <a:gd name="T11" fmla="*/ 0 h 260"/>
                <a:gd name="T12" fmla="*/ 0 w 507"/>
                <a:gd name="T13" fmla="*/ 0 h 260"/>
                <a:gd name="T14" fmla="*/ 0 w 507"/>
                <a:gd name="T15" fmla="*/ 0 h 260"/>
                <a:gd name="T16" fmla="*/ 0 w 507"/>
                <a:gd name="T17" fmla="*/ 0 h 260"/>
                <a:gd name="T18" fmla="*/ 0 w 507"/>
                <a:gd name="T19" fmla="*/ 0 h 260"/>
                <a:gd name="T20" fmla="*/ 0 w 507"/>
                <a:gd name="T21" fmla="*/ 0 h 260"/>
                <a:gd name="T22" fmla="*/ 0 w 507"/>
                <a:gd name="T23" fmla="*/ 0 h 260"/>
                <a:gd name="T24" fmla="*/ 0 w 507"/>
                <a:gd name="T25" fmla="*/ 0 h 260"/>
                <a:gd name="T26" fmla="*/ 0 w 507"/>
                <a:gd name="T27" fmla="*/ 0 h 260"/>
                <a:gd name="T28" fmla="*/ 0 w 507"/>
                <a:gd name="T29" fmla="*/ 0 h 260"/>
                <a:gd name="T30" fmla="*/ 0 w 507"/>
                <a:gd name="T31" fmla="*/ 0 h 260"/>
                <a:gd name="T32" fmla="*/ 0 w 507"/>
                <a:gd name="T33" fmla="*/ 0 h 260"/>
                <a:gd name="T34" fmla="*/ 0 w 507"/>
                <a:gd name="T35" fmla="*/ 0 h 260"/>
                <a:gd name="T36" fmla="*/ 0 w 507"/>
                <a:gd name="T37" fmla="*/ 0 h 260"/>
                <a:gd name="T38" fmla="*/ 0 w 507"/>
                <a:gd name="T39" fmla="*/ 0 h 260"/>
                <a:gd name="T40" fmla="*/ 0 w 507"/>
                <a:gd name="T41" fmla="*/ 0 h 260"/>
                <a:gd name="T42" fmla="*/ 0 w 507"/>
                <a:gd name="T43" fmla="*/ 0 h 260"/>
                <a:gd name="T44" fmla="*/ 0 w 507"/>
                <a:gd name="T45" fmla="*/ 0 h 260"/>
                <a:gd name="T46" fmla="*/ 0 w 507"/>
                <a:gd name="T47" fmla="*/ 0 h 260"/>
                <a:gd name="T48" fmla="*/ 0 w 507"/>
                <a:gd name="T49" fmla="*/ 0 h 260"/>
                <a:gd name="T50" fmla="*/ 0 w 507"/>
                <a:gd name="T51" fmla="*/ 0 h 260"/>
                <a:gd name="T52" fmla="*/ 0 w 507"/>
                <a:gd name="T53" fmla="*/ 0 h 260"/>
                <a:gd name="T54" fmla="*/ 0 w 507"/>
                <a:gd name="T55" fmla="*/ 0 h 260"/>
                <a:gd name="T56" fmla="*/ 0 w 507"/>
                <a:gd name="T57" fmla="*/ 0 h 260"/>
                <a:gd name="T58" fmla="*/ 0 w 507"/>
                <a:gd name="T59" fmla="*/ 0 h 260"/>
                <a:gd name="T60" fmla="*/ 0 w 507"/>
                <a:gd name="T61" fmla="*/ 0 h 260"/>
                <a:gd name="T62" fmla="*/ 0 w 507"/>
                <a:gd name="T63" fmla="*/ 0 h 260"/>
                <a:gd name="T64" fmla="*/ 0 w 507"/>
                <a:gd name="T65" fmla="*/ 0 h 26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7" h="260">
                  <a:moveTo>
                    <a:pt x="504" y="258"/>
                  </a:moveTo>
                  <a:lnTo>
                    <a:pt x="503" y="233"/>
                  </a:lnTo>
                  <a:lnTo>
                    <a:pt x="500" y="210"/>
                  </a:lnTo>
                  <a:lnTo>
                    <a:pt x="493" y="188"/>
                  </a:lnTo>
                  <a:lnTo>
                    <a:pt x="486" y="166"/>
                  </a:lnTo>
                  <a:lnTo>
                    <a:pt x="476" y="146"/>
                  </a:lnTo>
                  <a:lnTo>
                    <a:pt x="464" y="126"/>
                  </a:lnTo>
                  <a:lnTo>
                    <a:pt x="451" y="108"/>
                  </a:lnTo>
                  <a:lnTo>
                    <a:pt x="436" y="92"/>
                  </a:lnTo>
                  <a:lnTo>
                    <a:pt x="420" y="76"/>
                  </a:lnTo>
                  <a:lnTo>
                    <a:pt x="402" y="63"/>
                  </a:lnTo>
                  <a:lnTo>
                    <a:pt x="383" y="51"/>
                  </a:lnTo>
                  <a:lnTo>
                    <a:pt x="362" y="41"/>
                  </a:lnTo>
                  <a:lnTo>
                    <a:pt x="342" y="33"/>
                  </a:lnTo>
                  <a:lnTo>
                    <a:pt x="319" y="28"/>
                  </a:lnTo>
                  <a:lnTo>
                    <a:pt x="296" y="24"/>
                  </a:lnTo>
                  <a:lnTo>
                    <a:pt x="273" y="23"/>
                  </a:lnTo>
                  <a:lnTo>
                    <a:pt x="249" y="24"/>
                  </a:lnTo>
                  <a:lnTo>
                    <a:pt x="226" y="28"/>
                  </a:lnTo>
                  <a:lnTo>
                    <a:pt x="204" y="34"/>
                  </a:lnTo>
                  <a:lnTo>
                    <a:pt x="183" y="42"/>
                  </a:lnTo>
                  <a:lnTo>
                    <a:pt x="163" y="52"/>
                  </a:lnTo>
                  <a:lnTo>
                    <a:pt x="144" y="64"/>
                  </a:lnTo>
                  <a:lnTo>
                    <a:pt x="127" y="77"/>
                  </a:lnTo>
                  <a:lnTo>
                    <a:pt x="110" y="93"/>
                  </a:lnTo>
                  <a:lnTo>
                    <a:pt x="96" y="109"/>
                  </a:lnTo>
                  <a:lnTo>
                    <a:pt x="83" y="127"/>
                  </a:lnTo>
                  <a:lnTo>
                    <a:pt x="71" y="147"/>
                  </a:lnTo>
                  <a:lnTo>
                    <a:pt x="62" y="168"/>
                  </a:lnTo>
                  <a:lnTo>
                    <a:pt x="54" y="189"/>
                  </a:lnTo>
                  <a:lnTo>
                    <a:pt x="49" y="212"/>
                  </a:lnTo>
                  <a:lnTo>
                    <a:pt x="45" y="235"/>
                  </a:lnTo>
                  <a:lnTo>
                    <a:pt x="44" y="260"/>
                  </a:lnTo>
                  <a:lnTo>
                    <a:pt x="0" y="260"/>
                  </a:lnTo>
                  <a:lnTo>
                    <a:pt x="1" y="233"/>
                  </a:lnTo>
                  <a:lnTo>
                    <a:pt x="4" y="208"/>
                  </a:lnTo>
                  <a:lnTo>
                    <a:pt x="11" y="182"/>
                  </a:lnTo>
                  <a:lnTo>
                    <a:pt x="19" y="158"/>
                  </a:lnTo>
                  <a:lnTo>
                    <a:pt x="30" y="136"/>
                  </a:lnTo>
                  <a:lnTo>
                    <a:pt x="42" y="115"/>
                  </a:lnTo>
                  <a:lnTo>
                    <a:pt x="57" y="94"/>
                  </a:lnTo>
                  <a:lnTo>
                    <a:pt x="74" y="76"/>
                  </a:lnTo>
                  <a:lnTo>
                    <a:pt x="92" y="60"/>
                  </a:lnTo>
                  <a:lnTo>
                    <a:pt x="111" y="44"/>
                  </a:lnTo>
                  <a:lnTo>
                    <a:pt x="132" y="31"/>
                  </a:lnTo>
                  <a:lnTo>
                    <a:pt x="154" y="20"/>
                  </a:lnTo>
                  <a:lnTo>
                    <a:pt x="177" y="12"/>
                  </a:lnTo>
                  <a:lnTo>
                    <a:pt x="202" y="6"/>
                  </a:lnTo>
                  <a:lnTo>
                    <a:pt x="227" y="1"/>
                  </a:lnTo>
                  <a:lnTo>
                    <a:pt x="253" y="0"/>
                  </a:lnTo>
                  <a:lnTo>
                    <a:pt x="279" y="1"/>
                  </a:lnTo>
                  <a:lnTo>
                    <a:pt x="304" y="4"/>
                  </a:lnTo>
                  <a:lnTo>
                    <a:pt x="329" y="11"/>
                  </a:lnTo>
                  <a:lnTo>
                    <a:pt x="352" y="20"/>
                  </a:lnTo>
                  <a:lnTo>
                    <a:pt x="374" y="31"/>
                  </a:lnTo>
                  <a:lnTo>
                    <a:pt x="395" y="43"/>
                  </a:lnTo>
                  <a:lnTo>
                    <a:pt x="414" y="59"/>
                  </a:lnTo>
                  <a:lnTo>
                    <a:pt x="433" y="75"/>
                  </a:lnTo>
                  <a:lnTo>
                    <a:pt x="449" y="94"/>
                  </a:lnTo>
                  <a:lnTo>
                    <a:pt x="464" y="114"/>
                  </a:lnTo>
                  <a:lnTo>
                    <a:pt x="476" y="135"/>
                  </a:lnTo>
                  <a:lnTo>
                    <a:pt x="487" y="157"/>
                  </a:lnTo>
                  <a:lnTo>
                    <a:pt x="495" y="181"/>
                  </a:lnTo>
                  <a:lnTo>
                    <a:pt x="502" y="207"/>
                  </a:lnTo>
                  <a:lnTo>
                    <a:pt x="506" y="232"/>
                  </a:lnTo>
                  <a:lnTo>
                    <a:pt x="507" y="259"/>
                  </a:lnTo>
                  <a:lnTo>
                    <a:pt x="504" y="258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Freeform 23"/>
            <p:cNvSpPr>
              <a:spLocks/>
            </p:cNvSpPr>
            <p:nvPr/>
          </p:nvSpPr>
          <p:spPr bwMode="auto">
            <a:xfrm>
              <a:off x="4850" y="4186"/>
              <a:ext cx="64" cy="33"/>
            </a:xfrm>
            <a:custGeom>
              <a:avLst/>
              <a:gdLst>
                <a:gd name="T0" fmla="*/ 0 w 321"/>
                <a:gd name="T1" fmla="*/ 0 h 167"/>
                <a:gd name="T2" fmla="*/ 0 w 321"/>
                <a:gd name="T3" fmla="*/ 0 h 167"/>
                <a:gd name="T4" fmla="*/ 0 w 321"/>
                <a:gd name="T5" fmla="*/ 0 h 167"/>
                <a:gd name="T6" fmla="*/ 0 w 321"/>
                <a:gd name="T7" fmla="*/ 0 h 167"/>
                <a:gd name="T8" fmla="*/ 0 w 321"/>
                <a:gd name="T9" fmla="*/ 0 h 167"/>
                <a:gd name="T10" fmla="*/ 0 w 321"/>
                <a:gd name="T11" fmla="*/ 0 h 167"/>
                <a:gd name="T12" fmla="*/ 0 w 321"/>
                <a:gd name="T13" fmla="*/ 0 h 167"/>
                <a:gd name="T14" fmla="*/ 0 w 321"/>
                <a:gd name="T15" fmla="*/ 0 h 167"/>
                <a:gd name="T16" fmla="*/ 0 w 321"/>
                <a:gd name="T17" fmla="*/ 0 h 167"/>
                <a:gd name="T18" fmla="*/ 0 w 321"/>
                <a:gd name="T19" fmla="*/ 0 h 167"/>
                <a:gd name="T20" fmla="*/ 0 w 321"/>
                <a:gd name="T21" fmla="*/ 0 h 167"/>
                <a:gd name="T22" fmla="*/ 0 w 321"/>
                <a:gd name="T23" fmla="*/ 0 h 167"/>
                <a:gd name="T24" fmla="*/ 0 w 321"/>
                <a:gd name="T25" fmla="*/ 0 h 167"/>
                <a:gd name="T26" fmla="*/ 0 w 321"/>
                <a:gd name="T27" fmla="*/ 0 h 167"/>
                <a:gd name="T28" fmla="*/ 0 w 321"/>
                <a:gd name="T29" fmla="*/ 0 h 167"/>
                <a:gd name="T30" fmla="*/ 0 w 321"/>
                <a:gd name="T31" fmla="*/ 0 h 167"/>
                <a:gd name="T32" fmla="*/ 0 w 321"/>
                <a:gd name="T33" fmla="*/ 0 h 167"/>
                <a:gd name="T34" fmla="*/ 0 w 321"/>
                <a:gd name="T35" fmla="*/ 0 h 167"/>
                <a:gd name="T36" fmla="*/ 0 w 321"/>
                <a:gd name="T37" fmla="*/ 0 h 167"/>
                <a:gd name="T38" fmla="*/ 0 w 321"/>
                <a:gd name="T39" fmla="*/ 0 h 167"/>
                <a:gd name="T40" fmla="*/ 0 w 321"/>
                <a:gd name="T41" fmla="*/ 0 h 167"/>
                <a:gd name="T42" fmla="*/ 0 w 321"/>
                <a:gd name="T43" fmla="*/ 0 h 167"/>
                <a:gd name="T44" fmla="*/ 0 w 321"/>
                <a:gd name="T45" fmla="*/ 0 h 167"/>
                <a:gd name="T46" fmla="*/ 0 w 321"/>
                <a:gd name="T47" fmla="*/ 0 h 167"/>
                <a:gd name="T48" fmla="*/ 0 w 321"/>
                <a:gd name="T49" fmla="*/ 0 h 167"/>
                <a:gd name="T50" fmla="*/ 0 w 321"/>
                <a:gd name="T51" fmla="*/ 0 h 167"/>
                <a:gd name="T52" fmla="*/ 0 w 321"/>
                <a:gd name="T53" fmla="*/ 0 h 167"/>
                <a:gd name="T54" fmla="*/ 0 w 321"/>
                <a:gd name="T55" fmla="*/ 0 h 167"/>
                <a:gd name="T56" fmla="*/ 0 w 321"/>
                <a:gd name="T57" fmla="*/ 0 h 167"/>
                <a:gd name="T58" fmla="*/ 0 w 321"/>
                <a:gd name="T59" fmla="*/ 0 h 167"/>
                <a:gd name="T60" fmla="*/ 0 w 321"/>
                <a:gd name="T61" fmla="*/ 0 h 167"/>
                <a:gd name="T62" fmla="*/ 0 w 321"/>
                <a:gd name="T63" fmla="*/ 0 h 167"/>
                <a:gd name="T64" fmla="*/ 0 w 321"/>
                <a:gd name="T65" fmla="*/ 0 h 167"/>
                <a:gd name="T66" fmla="*/ 0 w 321"/>
                <a:gd name="T67" fmla="*/ 0 h 167"/>
                <a:gd name="T68" fmla="*/ 0 w 321"/>
                <a:gd name="T69" fmla="*/ 0 h 16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21" h="167">
                  <a:moveTo>
                    <a:pt x="318" y="165"/>
                  </a:moveTo>
                  <a:lnTo>
                    <a:pt x="315" y="136"/>
                  </a:lnTo>
                  <a:lnTo>
                    <a:pt x="307" y="110"/>
                  </a:lnTo>
                  <a:lnTo>
                    <a:pt x="294" y="86"/>
                  </a:lnTo>
                  <a:lnTo>
                    <a:pt x="277" y="66"/>
                  </a:lnTo>
                  <a:lnTo>
                    <a:pt x="256" y="50"/>
                  </a:lnTo>
                  <a:lnTo>
                    <a:pt x="232" y="36"/>
                  </a:lnTo>
                  <a:lnTo>
                    <a:pt x="206" y="29"/>
                  </a:lnTo>
                  <a:lnTo>
                    <a:pt x="178" y="26"/>
                  </a:lnTo>
                  <a:lnTo>
                    <a:pt x="151" y="30"/>
                  </a:lnTo>
                  <a:lnTo>
                    <a:pt x="125" y="38"/>
                  </a:lnTo>
                  <a:lnTo>
                    <a:pt x="104" y="51"/>
                  </a:lnTo>
                  <a:lnTo>
                    <a:pt x="84" y="67"/>
                  </a:lnTo>
                  <a:lnTo>
                    <a:pt x="68" y="88"/>
                  </a:lnTo>
                  <a:lnTo>
                    <a:pt x="56" y="113"/>
                  </a:lnTo>
                  <a:lnTo>
                    <a:pt x="49" y="138"/>
                  </a:lnTo>
                  <a:lnTo>
                    <a:pt x="46" y="167"/>
                  </a:lnTo>
                  <a:lnTo>
                    <a:pt x="0" y="167"/>
                  </a:lnTo>
                  <a:lnTo>
                    <a:pt x="3" y="133"/>
                  </a:lnTo>
                  <a:lnTo>
                    <a:pt x="12" y="102"/>
                  </a:lnTo>
                  <a:lnTo>
                    <a:pt x="26" y="73"/>
                  </a:lnTo>
                  <a:lnTo>
                    <a:pt x="44" y="49"/>
                  </a:lnTo>
                  <a:lnTo>
                    <a:pt x="67" y="29"/>
                  </a:lnTo>
                  <a:lnTo>
                    <a:pt x="94" y="13"/>
                  </a:lnTo>
                  <a:lnTo>
                    <a:pt x="124" y="3"/>
                  </a:lnTo>
                  <a:lnTo>
                    <a:pt x="157" y="0"/>
                  </a:lnTo>
                  <a:lnTo>
                    <a:pt x="189" y="3"/>
                  </a:lnTo>
                  <a:lnTo>
                    <a:pt x="221" y="13"/>
                  </a:lnTo>
                  <a:lnTo>
                    <a:pt x="249" y="28"/>
                  </a:lnTo>
                  <a:lnTo>
                    <a:pt x="272" y="47"/>
                  </a:lnTo>
                  <a:lnTo>
                    <a:pt x="293" y="72"/>
                  </a:lnTo>
                  <a:lnTo>
                    <a:pt x="308" y="101"/>
                  </a:lnTo>
                  <a:lnTo>
                    <a:pt x="318" y="131"/>
                  </a:lnTo>
                  <a:lnTo>
                    <a:pt x="321" y="165"/>
                  </a:lnTo>
                  <a:lnTo>
                    <a:pt x="318" y="165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Freeform 24"/>
            <p:cNvSpPr>
              <a:spLocks/>
            </p:cNvSpPr>
            <p:nvPr/>
          </p:nvSpPr>
          <p:spPr bwMode="auto">
            <a:xfrm>
              <a:off x="4813" y="4219"/>
              <a:ext cx="101" cy="51"/>
            </a:xfrm>
            <a:custGeom>
              <a:avLst/>
              <a:gdLst>
                <a:gd name="T0" fmla="*/ 0 w 507"/>
                <a:gd name="T1" fmla="*/ 0 h 255"/>
                <a:gd name="T2" fmla="*/ 0 w 507"/>
                <a:gd name="T3" fmla="*/ 0 h 255"/>
                <a:gd name="T4" fmla="*/ 0 w 507"/>
                <a:gd name="T5" fmla="*/ 0 h 255"/>
                <a:gd name="T6" fmla="*/ 0 w 507"/>
                <a:gd name="T7" fmla="*/ 0 h 255"/>
                <a:gd name="T8" fmla="*/ 0 w 507"/>
                <a:gd name="T9" fmla="*/ 0 h 255"/>
                <a:gd name="T10" fmla="*/ 0 w 507"/>
                <a:gd name="T11" fmla="*/ 0 h 255"/>
                <a:gd name="T12" fmla="*/ 0 w 507"/>
                <a:gd name="T13" fmla="*/ 0 h 255"/>
                <a:gd name="T14" fmla="*/ 0 w 507"/>
                <a:gd name="T15" fmla="*/ 0 h 255"/>
                <a:gd name="T16" fmla="*/ 0 w 507"/>
                <a:gd name="T17" fmla="*/ 0 h 255"/>
                <a:gd name="T18" fmla="*/ 0 w 507"/>
                <a:gd name="T19" fmla="*/ 0 h 255"/>
                <a:gd name="T20" fmla="*/ 0 w 507"/>
                <a:gd name="T21" fmla="*/ 0 h 255"/>
                <a:gd name="T22" fmla="*/ 0 w 507"/>
                <a:gd name="T23" fmla="*/ 0 h 255"/>
                <a:gd name="T24" fmla="*/ 0 w 507"/>
                <a:gd name="T25" fmla="*/ 0 h 255"/>
                <a:gd name="T26" fmla="*/ 0 w 507"/>
                <a:gd name="T27" fmla="*/ 0 h 255"/>
                <a:gd name="T28" fmla="*/ 0 w 507"/>
                <a:gd name="T29" fmla="*/ 0 h 255"/>
                <a:gd name="T30" fmla="*/ 0 w 507"/>
                <a:gd name="T31" fmla="*/ 0 h 255"/>
                <a:gd name="T32" fmla="*/ 0 w 507"/>
                <a:gd name="T33" fmla="*/ 0 h 255"/>
                <a:gd name="T34" fmla="*/ 0 w 507"/>
                <a:gd name="T35" fmla="*/ 0 h 255"/>
                <a:gd name="T36" fmla="*/ 0 w 507"/>
                <a:gd name="T37" fmla="*/ 0 h 255"/>
                <a:gd name="T38" fmla="*/ 0 w 507"/>
                <a:gd name="T39" fmla="*/ 0 h 255"/>
                <a:gd name="T40" fmla="*/ 0 w 507"/>
                <a:gd name="T41" fmla="*/ 0 h 255"/>
                <a:gd name="T42" fmla="*/ 0 w 507"/>
                <a:gd name="T43" fmla="*/ 0 h 255"/>
                <a:gd name="T44" fmla="*/ 0 w 507"/>
                <a:gd name="T45" fmla="*/ 0 h 255"/>
                <a:gd name="T46" fmla="*/ 0 w 507"/>
                <a:gd name="T47" fmla="*/ 0 h 255"/>
                <a:gd name="T48" fmla="*/ 0 w 507"/>
                <a:gd name="T49" fmla="*/ 0 h 255"/>
                <a:gd name="T50" fmla="*/ 0 w 507"/>
                <a:gd name="T51" fmla="*/ 0 h 255"/>
                <a:gd name="T52" fmla="*/ 0 w 507"/>
                <a:gd name="T53" fmla="*/ 0 h 255"/>
                <a:gd name="T54" fmla="*/ 0 w 507"/>
                <a:gd name="T55" fmla="*/ 0 h 255"/>
                <a:gd name="T56" fmla="*/ 0 w 507"/>
                <a:gd name="T57" fmla="*/ 0 h 255"/>
                <a:gd name="T58" fmla="*/ 0 w 507"/>
                <a:gd name="T59" fmla="*/ 0 h 255"/>
                <a:gd name="T60" fmla="*/ 0 w 507"/>
                <a:gd name="T61" fmla="*/ 0 h 255"/>
                <a:gd name="T62" fmla="*/ 0 w 507"/>
                <a:gd name="T63" fmla="*/ 0 h 255"/>
                <a:gd name="T64" fmla="*/ 0 w 507"/>
                <a:gd name="T65" fmla="*/ 0 h 25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7" h="255">
                  <a:moveTo>
                    <a:pt x="3" y="1"/>
                  </a:moveTo>
                  <a:lnTo>
                    <a:pt x="4" y="24"/>
                  </a:lnTo>
                  <a:lnTo>
                    <a:pt x="9" y="47"/>
                  </a:lnTo>
                  <a:lnTo>
                    <a:pt x="14" y="69"/>
                  </a:lnTo>
                  <a:lnTo>
                    <a:pt x="22" y="91"/>
                  </a:lnTo>
                  <a:lnTo>
                    <a:pt x="32" y="111"/>
                  </a:lnTo>
                  <a:lnTo>
                    <a:pt x="43" y="130"/>
                  </a:lnTo>
                  <a:lnTo>
                    <a:pt x="57" y="149"/>
                  </a:lnTo>
                  <a:lnTo>
                    <a:pt x="72" y="164"/>
                  </a:lnTo>
                  <a:lnTo>
                    <a:pt x="89" y="180"/>
                  </a:lnTo>
                  <a:lnTo>
                    <a:pt x="106" y="193"/>
                  </a:lnTo>
                  <a:lnTo>
                    <a:pt x="125" y="205"/>
                  </a:lnTo>
                  <a:lnTo>
                    <a:pt x="145" y="214"/>
                  </a:lnTo>
                  <a:lnTo>
                    <a:pt x="167" y="223"/>
                  </a:lnTo>
                  <a:lnTo>
                    <a:pt x="188" y="228"/>
                  </a:lnTo>
                  <a:lnTo>
                    <a:pt x="211" y="232"/>
                  </a:lnTo>
                  <a:lnTo>
                    <a:pt x="235" y="233"/>
                  </a:lnTo>
                  <a:lnTo>
                    <a:pt x="257" y="232"/>
                  </a:lnTo>
                  <a:lnTo>
                    <a:pt x="280" y="227"/>
                  </a:lnTo>
                  <a:lnTo>
                    <a:pt x="302" y="222"/>
                  </a:lnTo>
                  <a:lnTo>
                    <a:pt x="322" y="214"/>
                  </a:lnTo>
                  <a:lnTo>
                    <a:pt x="342" y="204"/>
                  </a:lnTo>
                  <a:lnTo>
                    <a:pt x="361" y="192"/>
                  </a:lnTo>
                  <a:lnTo>
                    <a:pt x="379" y="179"/>
                  </a:lnTo>
                  <a:lnTo>
                    <a:pt x="394" y="164"/>
                  </a:lnTo>
                  <a:lnTo>
                    <a:pt x="409" y="148"/>
                  </a:lnTo>
                  <a:lnTo>
                    <a:pt x="422" y="130"/>
                  </a:lnTo>
                  <a:lnTo>
                    <a:pt x="433" y="110"/>
                  </a:lnTo>
                  <a:lnTo>
                    <a:pt x="442" y="90"/>
                  </a:lnTo>
                  <a:lnTo>
                    <a:pt x="450" y="69"/>
                  </a:lnTo>
                  <a:lnTo>
                    <a:pt x="455" y="47"/>
                  </a:lnTo>
                  <a:lnTo>
                    <a:pt x="460" y="24"/>
                  </a:lnTo>
                  <a:lnTo>
                    <a:pt x="461" y="1"/>
                  </a:lnTo>
                  <a:lnTo>
                    <a:pt x="507" y="1"/>
                  </a:lnTo>
                  <a:lnTo>
                    <a:pt x="505" y="27"/>
                  </a:lnTo>
                  <a:lnTo>
                    <a:pt x="502" y="52"/>
                  </a:lnTo>
                  <a:lnTo>
                    <a:pt x="495" y="76"/>
                  </a:lnTo>
                  <a:lnTo>
                    <a:pt x="487" y="99"/>
                  </a:lnTo>
                  <a:lnTo>
                    <a:pt x="476" y="121"/>
                  </a:lnTo>
                  <a:lnTo>
                    <a:pt x="463" y="142"/>
                  </a:lnTo>
                  <a:lnTo>
                    <a:pt x="448" y="162"/>
                  </a:lnTo>
                  <a:lnTo>
                    <a:pt x="432" y="180"/>
                  </a:lnTo>
                  <a:lnTo>
                    <a:pt x="414" y="196"/>
                  </a:lnTo>
                  <a:lnTo>
                    <a:pt x="395" y="211"/>
                  </a:lnTo>
                  <a:lnTo>
                    <a:pt x="374" y="224"/>
                  </a:lnTo>
                  <a:lnTo>
                    <a:pt x="353" y="234"/>
                  </a:lnTo>
                  <a:lnTo>
                    <a:pt x="329" y="243"/>
                  </a:lnTo>
                  <a:lnTo>
                    <a:pt x="305" y="249"/>
                  </a:lnTo>
                  <a:lnTo>
                    <a:pt x="281" y="254"/>
                  </a:lnTo>
                  <a:lnTo>
                    <a:pt x="255" y="255"/>
                  </a:lnTo>
                  <a:lnTo>
                    <a:pt x="229" y="254"/>
                  </a:lnTo>
                  <a:lnTo>
                    <a:pt x="204" y="251"/>
                  </a:lnTo>
                  <a:lnTo>
                    <a:pt x="180" y="244"/>
                  </a:lnTo>
                  <a:lnTo>
                    <a:pt x="156" y="236"/>
                  </a:lnTo>
                  <a:lnTo>
                    <a:pt x="134" y="225"/>
                  </a:lnTo>
                  <a:lnTo>
                    <a:pt x="112" y="213"/>
                  </a:lnTo>
                  <a:lnTo>
                    <a:pt x="93" y="198"/>
                  </a:lnTo>
                  <a:lnTo>
                    <a:pt x="75" y="182"/>
                  </a:lnTo>
                  <a:lnTo>
                    <a:pt x="58" y="163"/>
                  </a:lnTo>
                  <a:lnTo>
                    <a:pt x="43" y="143"/>
                  </a:lnTo>
                  <a:lnTo>
                    <a:pt x="31" y="122"/>
                  </a:lnTo>
                  <a:lnTo>
                    <a:pt x="21" y="100"/>
                  </a:lnTo>
                  <a:lnTo>
                    <a:pt x="12" y="77"/>
                  </a:lnTo>
                  <a:lnTo>
                    <a:pt x="5" y="52"/>
                  </a:lnTo>
                  <a:lnTo>
                    <a:pt x="1" y="26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Freeform 25"/>
            <p:cNvSpPr>
              <a:spLocks/>
            </p:cNvSpPr>
            <p:nvPr/>
          </p:nvSpPr>
          <p:spPr bwMode="auto">
            <a:xfrm>
              <a:off x="4813" y="4219"/>
              <a:ext cx="65" cy="32"/>
            </a:xfrm>
            <a:custGeom>
              <a:avLst/>
              <a:gdLst>
                <a:gd name="T0" fmla="*/ 0 w 322"/>
                <a:gd name="T1" fmla="*/ 0 h 161"/>
                <a:gd name="T2" fmla="*/ 0 w 322"/>
                <a:gd name="T3" fmla="*/ 0 h 161"/>
                <a:gd name="T4" fmla="*/ 0 w 322"/>
                <a:gd name="T5" fmla="*/ 0 h 161"/>
                <a:gd name="T6" fmla="*/ 0 w 322"/>
                <a:gd name="T7" fmla="*/ 0 h 161"/>
                <a:gd name="T8" fmla="*/ 0 w 322"/>
                <a:gd name="T9" fmla="*/ 0 h 161"/>
                <a:gd name="T10" fmla="*/ 0 w 322"/>
                <a:gd name="T11" fmla="*/ 0 h 161"/>
                <a:gd name="T12" fmla="*/ 0 w 322"/>
                <a:gd name="T13" fmla="*/ 0 h 161"/>
                <a:gd name="T14" fmla="*/ 0 w 322"/>
                <a:gd name="T15" fmla="*/ 0 h 161"/>
                <a:gd name="T16" fmla="*/ 0 w 322"/>
                <a:gd name="T17" fmla="*/ 0 h 161"/>
                <a:gd name="T18" fmla="*/ 0 w 322"/>
                <a:gd name="T19" fmla="*/ 0 h 161"/>
                <a:gd name="T20" fmla="*/ 0 w 322"/>
                <a:gd name="T21" fmla="*/ 0 h 161"/>
                <a:gd name="T22" fmla="*/ 0 w 322"/>
                <a:gd name="T23" fmla="*/ 0 h 161"/>
                <a:gd name="T24" fmla="*/ 0 w 322"/>
                <a:gd name="T25" fmla="*/ 0 h 161"/>
                <a:gd name="T26" fmla="*/ 0 w 322"/>
                <a:gd name="T27" fmla="*/ 0 h 161"/>
                <a:gd name="T28" fmla="*/ 0 w 322"/>
                <a:gd name="T29" fmla="*/ 0 h 161"/>
                <a:gd name="T30" fmla="*/ 0 w 322"/>
                <a:gd name="T31" fmla="*/ 0 h 161"/>
                <a:gd name="T32" fmla="*/ 0 w 322"/>
                <a:gd name="T33" fmla="*/ 0 h 161"/>
                <a:gd name="T34" fmla="*/ 0 w 322"/>
                <a:gd name="T35" fmla="*/ 0 h 161"/>
                <a:gd name="T36" fmla="*/ 0 w 322"/>
                <a:gd name="T37" fmla="*/ 0 h 161"/>
                <a:gd name="T38" fmla="*/ 0 w 322"/>
                <a:gd name="T39" fmla="*/ 0 h 161"/>
                <a:gd name="T40" fmla="*/ 0 w 322"/>
                <a:gd name="T41" fmla="*/ 0 h 161"/>
                <a:gd name="T42" fmla="*/ 0 w 322"/>
                <a:gd name="T43" fmla="*/ 0 h 161"/>
                <a:gd name="T44" fmla="*/ 0 w 322"/>
                <a:gd name="T45" fmla="*/ 0 h 161"/>
                <a:gd name="T46" fmla="*/ 0 w 322"/>
                <a:gd name="T47" fmla="*/ 0 h 161"/>
                <a:gd name="T48" fmla="*/ 0 w 322"/>
                <a:gd name="T49" fmla="*/ 0 h 161"/>
                <a:gd name="T50" fmla="*/ 0 w 322"/>
                <a:gd name="T51" fmla="*/ 0 h 161"/>
                <a:gd name="T52" fmla="*/ 0 w 322"/>
                <a:gd name="T53" fmla="*/ 0 h 161"/>
                <a:gd name="T54" fmla="*/ 0 w 322"/>
                <a:gd name="T55" fmla="*/ 0 h 161"/>
                <a:gd name="T56" fmla="*/ 0 w 322"/>
                <a:gd name="T57" fmla="*/ 0 h 161"/>
                <a:gd name="T58" fmla="*/ 0 w 322"/>
                <a:gd name="T59" fmla="*/ 0 h 161"/>
                <a:gd name="T60" fmla="*/ 0 w 322"/>
                <a:gd name="T61" fmla="*/ 0 h 161"/>
                <a:gd name="T62" fmla="*/ 0 w 322"/>
                <a:gd name="T63" fmla="*/ 0 h 161"/>
                <a:gd name="T64" fmla="*/ 0 w 322"/>
                <a:gd name="T65" fmla="*/ 0 h 161"/>
                <a:gd name="T66" fmla="*/ 0 w 322"/>
                <a:gd name="T67" fmla="*/ 0 h 161"/>
                <a:gd name="T68" fmla="*/ 0 w 322"/>
                <a:gd name="T69" fmla="*/ 0 h 16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22" h="161">
                  <a:moveTo>
                    <a:pt x="4" y="1"/>
                  </a:moveTo>
                  <a:lnTo>
                    <a:pt x="8" y="28"/>
                  </a:lnTo>
                  <a:lnTo>
                    <a:pt x="15" y="54"/>
                  </a:lnTo>
                  <a:lnTo>
                    <a:pt x="28" y="77"/>
                  </a:lnTo>
                  <a:lnTo>
                    <a:pt x="46" y="97"/>
                  </a:lnTo>
                  <a:lnTo>
                    <a:pt x="66" y="112"/>
                  </a:lnTo>
                  <a:lnTo>
                    <a:pt x="90" y="125"/>
                  </a:lnTo>
                  <a:lnTo>
                    <a:pt x="116" y="132"/>
                  </a:lnTo>
                  <a:lnTo>
                    <a:pt x="144" y="135"/>
                  </a:lnTo>
                  <a:lnTo>
                    <a:pt x="171" y="132"/>
                  </a:lnTo>
                  <a:lnTo>
                    <a:pt x="196" y="125"/>
                  </a:lnTo>
                  <a:lnTo>
                    <a:pt x="217" y="112"/>
                  </a:lnTo>
                  <a:lnTo>
                    <a:pt x="237" y="96"/>
                  </a:lnTo>
                  <a:lnTo>
                    <a:pt x="253" y="76"/>
                  </a:lnTo>
                  <a:lnTo>
                    <a:pt x="265" y="53"/>
                  </a:lnTo>
                  <a:lnTo>
                    <a:pt x="273" y="27"/>
                  </a:lnTo>
                  <a:lnTo>
                    <a:pt x="276" y="0"/>
                  </a:lnTo>
                  <a:lnTo>
                    <a:pt x="322" y="0"/>
                  </a:lnTo>
                  <a:lnTo>
                    <a:pt x="319" y="33"/>
                  </a:lnTo>
                  <a:lnTo>
                    <a:pt x="309" y="63"/>
                  </a:lnTo>
                  <a:lnTo>
                    <a:pt x="295" y="90"/>
                  </a:lnTo>
                  <a:lnTo>
                    <a:pt x="277" y="115"/>
                  </a:lnTo>
                  <a:lnTo>
                    <a:pt x="253" y="133"/>
                  </a:lnTo>
                  <a:lnTo>
                    <a:pt x="227" y="149"/>
                  </a:lnTo>
                  <a:lnTo>
                    <a:pt x="197" y="158"/>
                  </a:lnTo>
                  <a:lnTo>
                    <a:pt x="166" y="161"/>
                  </a:lnTo>
                  <a:lnTo>
                    <a:pt x="133" y="158"/>
                  </a:lnTo>
                  <a:lnTo>
                    <a:pt x="102" y="149"/>
                  </a:lnTo>
                  <a:lnTo>
                    <a:pt x="74" y="135"/>
                  </a:lnTo>
                  <a:lnTo>
                    <a:pt x="49" y="116"/>
                  </a:lnTo>
                  <a:lnTo>
                    <a:pt x="29" y="93"/>
                  </a:lnTo>
                  <a:lnTo>
                    <a:pt x="13" y="65"/>
                  </a:lnTo>
                  <a:lnTo>
                    <a:pt x="3" y="34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Freeform 26"/>
            <p:cNvSpPr>
              <a:spLocks noEditPoints="1"/>
            </p:cNvSpPr>
            <p:nvPr/>
          </p:nvSpPr>
          <p:spPr bwMode="auto">
            <a:xfrm>
              <a:off x="4924" y="4172"/>
              <a:ext cx="96" cy="94"/>
            </a:xfrm>
            <a:custGeom>
              <a:avLst/>
              <a:gdLst>
                <a:gd name="T0" fmla="*/ 0 w 482"/>
                <a:gd name="T1" fmla="*/ 0 h 470"/>
                <a:gd name="T2" fmla="*/ 0 w 482"/>
                <a:gd name="T3" fmla="*/ 0 h 470"/>
                <a:gd name="T4" fmla="*/ 0 w 482"/>
                <a:gd name="T5" fmla="*/ 0 h 470"/>
                <a:gd name="T6" fmla="*/ 0 w 482"/>
                <a:gd name="T7" fmla="*/ 0 h 470"/>
                <a:gd name="T8" fmla="*/ 0 w 482"/>
                <a:gd name="T9" fmla="*/ 0 h 470"/>
                <a:gd name="T10" fmla="*/ 0 w 482"/>
                <a:gd name="T11" fmla="*/ 0 h 470"/>
                <a:gd name="T12" fmla="*/ 0 w 482"/>
                <a:gd name="T13" fmla="*/ 0 h 470"/>
                <a:gd name="T14" fmla="*/ 0 w 482"/>
                <a:gd name="T15" fmla="*/ 0 h 470"/>
                <a:gd name="T16" fmla="*/ 0 w 482"/>
                <a:gd name="T17" fmla="*/ 0 h 470"/>
                <a:gd name="T18" fmla="*/ 0 w 482"/>
                <a:gd name="T19" fmla="*/ 0 h 470"/>
                <a:gd name="T20" fmla="*/ 0 w 482"/>
                <a:gd name="T21" fmla="*/ 0 h 470"/>
                <a:gd name="T22" fmla="*/ 0 w 482"/>
                <a:gd name="T23" fmla="*/ 0 h 470"/>
                <a:gd name="T24" fmla="*/ 0 w 482"/>
                <a:gd name="T25" fmla="*/ 0 h 47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82" h="470">
                  <a:moveTo>
                    <a:pt x="0" y="470"/>
                  </a:moveTo>
                  <a:lnTo>
                    <a:pt x="245" y="0"/>
                  </a:lnTo>
                  <a:lnTo>
                    <a:pt x="399" y="0"/>
                  </a:lnTo>
                  <a:lnTo>
                    <a:pt x="482" y="470"/>
                  </a:lnTo>
                  <a:lnTo>
                    <a:pt x="332" y="470"/>
                  </a:lnTo>
                  <a:lnTo>
                    <a:pt x="325" y="408"/>
                  </a:lnTo>
                  <a:lnTo>
                    <a:pt x="175" y="408"/>
                  </a:lnTo>
                  <a:lnTo>
                    <a:pt x="147" y="470"/>
                  </a:lnTo>
                  <a:lnTo>
                    <a:pt x="0" y="470"/>
                  </a:lnTo>
                  <a:close/>
                  <a:moveTo>
                    <a:pt x="296" y="142"/>
                  </a:moveTo>
                  <a:lnTo>
                    <a:pt x="220" y="310"/>
                  </a:lnTo>
                  <a:lnTo>
                    <a:pt x="316" y="310"/>
                  </a:lnTo>
                  <a:lnTo>
                    <a:pt x="296" y="142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27"/>
            <p:cNvSpPr>
              <a:spLocks/>
            </p:cNvSpPr>
            <p:nvPr/>
          </p:nvSpPr>
          <p:spPr bwMode="auto">
            <a:xfrm>
              <a:off x="5031" y="4172"/>
              <a:ext cx="47" cy="94"/>
            </a:xfrm>
            <a:custGeom>
              <a:avLst/>
              <a:gdLst>
                <a:gd name="T0" fmla="*/ 0 w 232"/>
                <a:gd name="T1" fmla="*/ 0 h 470"/>
                <a:gd name="T2" fmla="*/ 0 w 232"/>
                <a:gd name="T3" fmla="*/ 0 h 470"/>
                <a:gd name="T4" fmla="*/ 0 w 232"/>
                <a:gd name="T5" fmla="*/ 0 h 470"/>
                <a:gd name="T6" fmla="*/ 0 w 232"/>
                <a:gd name="T7" fmla="*/ 0 h 470"/>
                <a:gd name="T8" fmla="*/ 0 w 232"/>
                <a:gd name="T9" fmla="*/ 0 h 4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2" h="470">
                  <a:moveTo>
                    <a:pt x="0" y="470"/>
                  </a:moveTo>
                  <a:lnTo>
                    <a:pt x="81" y="0"/>
                  </a:lnTo>
                  <a:lnTo>
                    <a:pt x="232" y="0"/>
                  </a:lnTo>
                  <a:lnTo>
                    <a:pt x="152" y="470"/>
                  </a:lnTo>
                  <a:lnTo>
                    <a:pt x="0" y="47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28"/>
            <p:cNvSpPr>
              <a:spLocks noEditPoints="1"/>
            </p:cNvSpPr>
            <p:nvPr/>
          </p:nvSpPr>
          <p:spPr bwMode="auto">
            <a:xfrm>
              <a:off x="5079" y="4172"/>
              <a:ext cx="96" cy="94"/>
            </a:xfrm>
            <a:custGeom>
              <a:avLst/>
              <a:gdLst>
                <a:gd name="T0" fmla="*/ 0 w 482"/>
                <a:gd name="T1" fmla="*/ 0 h 470"/>
                <a:gd name="T2" fmla="*/ 0 w 482"/>
                <a:gd name="T3" fmla="*/ 0 h 470"/>
                <a:gd name="T4" fmla="*/ 0 w 482"/>
                <a:gd name="T5" fmla="*/ 0 h 470"/>
                <a:gd name="T6" fmla="*/ 0 w 482"/>
                <a:gd name="T7" fmla="*/ 0 h 470"/>
                <a:gd name="T8" fmla="*/ 0 w 482"/>
                <a:gd name="T9" fmla="*/ 0 h 470"/>
                <a:gd name="T10" fmla="*/ 0 w 482"/>
                <a:gd name="T11" fmla="*/ 0 h 470"/>
                <a:gd name="T12" fmla="*/ 0 w 482"/>
                <a:gd name="T13" fmla="*/ 0 h 470"/>
                <a:gd name="T14" fmla="*/ 0 w 482"/>
                <a:gd name="T15" fmla="*/ 0 h 470"/>
                <a:gd name="T16" fmla="*/ 0 w 482"/>
                <a:gd name="T17" fmla="*/ 0 h 470"/>
                <a:gd name="T18" fmla="*/ 0 w 482"/>
                <a:gd name="T19" fmla="*/ 0 h 470"/>
                <a:gd name="T20" fmla="*/ 0 w 482"/>
                <a:gd name="T21" fmla="*/ 0 h 470"/>
                <a:gd name="T22" fmla="*/ 0 w 482"/>
                <a:gd name="T23" fmla="*/ 0 h 470"/>
                <a:gd name="T24" fmla="*/ 0 w 482"/>
                <a:gd name="T25" fmla="*/ 0 h 470"/>
                <a:gd name="T26" fmla="*/ 0 w 482"/>
                <a:gd name="T27" fmla="*/ 0 h 470"/>
                <a:gd name="T28" fmla="*/ 0 w 482"/>
                <a:gd name="T29" fmla="*/ 0 h 470"/>
                <a:gd name="T30" fmla="*/ 0 w 482"/>
                <a:gd name="T31" fmla="*/ 0 h 470"/>
                <a:gd name="T32" fmla="*/ 0 w 482"/>
                <a:gd name="T33" fmla="*/ 0 h 470"/>
                <a:gd name="T34" fmla="*/ 0 w 482"/>
                <a:gd name="T35" fmla="*/ 0 h 470"/>
                <a:gd name="T36" fmla="*/ 0 w 482"/>
                <a:gd name="T37" fmla="*/ 0 h 470"/>
                <a:gd name="T38" fmla="*/ 0 w 482"/>
                <a:gd name="T39" fmla="*/ 0 h 470"/>
                <a:gd name="T40" fmla="*/ 0 w 482"/>
                <a:gd name="T41" fmla="*/ 0 h 470"/>
                <a:gd name="T42" fmla="*/ 0 w 482"/>
                <a:gd name="T43" fmla="*/ 0 h 470"/>
                <a:gd name="T44" fmla="*/ 0 w 482"/>
                <a:gd name="T45" fmla="*/ 0 h 470"/>
                <a:gd name="T46" fmla="*/ 0 w 482"/>
                <a:gd name="T47" fmla="*/ 0 h 470"/>
                <a:gd name="T48" fmla="*/ 0 w 482"/>
                <a:gd name="T49" fmla="*/ 0 h 470"/>
                <a:gd name="T50" fmla="*/ 0 w 482"/>
                <a:gd name="T51" fmla="*/ 0 h 470"/>
                <a:gd name="T52" fmla="*/ 0 w 482"/>
                <a:gd name="T53" fmla="*/ 0 h 470"/>
                <a:gd name="T54" fmla="*/ 0 w 482"/>
                <a:gd name="T55" fmla="*/ 0 h 470"/>
                <a:gd name="T56" fmla="*/ 0 w 482"/>
                <a:gd name="T57" fmla="*/ 0 h 470"/>
                <a:gd name="T58" fmla="*/ 0 w 482"/>
                <a:gd name="T59" fmla="*/ 0 h 470"/>
                <a:gd name="T60" fmla="*/ 0 w 482"/>
                <a:gd name="T61" fmla="*/ 0 h 470"/>
                <a:gd name="T62" fmla="*/ 0 w 482"/>
                <a:gd name="T63" fmla="*/ 0 h 470"/>
                <a:gd name="T64" fmla="*/ 0 w 482"/>
                <a:gd name="T65" fmla="*/ 0 h 470"/>
                <a:gd name="T66" fmla="*/ 0 w 482"/>
                <a:gd name="T67" fmla="*/ 0 h 470"/>
                <a:gd name="T68" fmla="*/ 0 w 482"/>
                <a:gd name="T69" fmla="*/ 0 h 470"/>
                <a:gd name="T70" fmla="*/ 0 w 482"/>
                <a:gd name="T71" fmla="*/ 0 h 470"/>
                <a:gd name="T72" fmla="*/ 0 w 482"/>
                <a:gd name="T73" fmla="*/ 0 h 470"/>
                <a:gd name="T74" fmla="*/ 0 w 482"/>
                <a:gd name="T75" fmla="*/ 0 h 470"/>
                <a:gd name="T76" fmla="*/ 0 w 482"/>
                <a:gd name="T77" fmla="*/ 0 h 470"/>
                <a:gd name="T78" fmla="*/ 0 w 482"/>
                <a:gd name="T79" fmla="*/ 0 h 470"/>
                <a:gd name="T80" fmla="*/ 0 w 482"/>
                <a:gd name="T81" fmla="*/ 0 h 470"/>
                <a:gd name="T82" fmla="*/ 0 w 482"/>
                <a:gd name="T83" fmla="*/ 0 h 4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82" h="470">
                  <a:moveTo>
                    <a:pt x="178" y="306"/>
                  </a:moveTo>
                  <a:lnTo>
                    <a:pt x="150" y="470"/>
                  </a:lnTo>
                  <a:lnTo>
                    <a:pt x="0" y="470"/>
                  </a:lnTo>
                  <a:lnTo>
                    <a:pt x="80" y="0"/>
                  </a:lnTo>
                  <a:lnTo>
                    <a:pt x="298" y="0"/>
                  </a:lnTo>
                  <a:lnTo>
                    <a:pt x="325" y="0"/>
                  </a:lnTo>
                  <a:lnTo>
                    <a:pt x="350" y="2"/>
                  </a:lnTo>
                  <a:lnTo>
                    <a:pt x="372" y="5"/>
                  </a:lnTo>
                  <a:lnTo>
                    <a:pt x="393" y="8"/>
                  </a:lnTo>
                  <a:lnTo>
                    <a:pt x="410" y="12"/>
                  </a:lnTo>
                  <a:lnTo>
                    <a:pt x="425" y="18"/>
                  </a:lnTo>
                  <a:lnTo>
                    <a:pt x="440" y="25"/>
                  </a:lnTo>
                  <a:lnTo>
                    <a:pt x="451" y="32"/>
                  </a:lnTo>
                  <a:lnTo>
                    <a:pt x="460" y="41"/>
                  </a:lnTo>
                  <a:lnTo>
                    <a:pt x="468" y="51"/>
                  </a:lnTo>
                  <a:lnTo>
                    <a:pt x="474" y="62"/>
                  </a:lnTo>
                  <a:lnTo>
                    <a:pt x="478" y="74"/>
                  </a:lnTo>
                  <a:lnTo>
                    <a:pt x="481" y="88"/>
                  </a:lnTo>
                  <a:lnTo>
                    <a:pt x="482" y="102"/>
                  </a:lnTo>
                  <a:lnTo>
                    <a:pt x="481" y="117"/>
                  </a:lnTo>
                  <a:lnTo>
                    <a:pt x="478" y="134"/>
                  </a:lnTo>
                  <a:lnTo>
                    <a:pt x="474" y="154"/>
                  </a:lnTo>
                  <a:lnTo>
                    <a:pt x="467" y="173"/>
                  </a:lnTo>
                  <a:lnTo>
                    <a:pt x="458" y="190"/>
                  </a:lnTo>
                  <a:lnTo>
                    <a:pt x="447" y="206"/>
                  </a:lnTo>
                  <a:lnTo>
                    <a:pt x="434" y="220"/>
                  </a:lnTo>
                  <a:lnTo>
                    <a:pt x="419" y="232"/>
                  </a:lnTo>
                  <a:lnTo>
                    <a:pt x="401" y="242"/>
                  </a:lnTo>
                  <a:lnTo>
                    <a:pt x="381" y="249"/>
                  </a:lnTo>
                  <a:lnTo>
                    <a:pt x="397" y="255"/>
                  </a:lnTo>
                  <a:lnTo>
                    <a:pt x="411" y="262"/>
                  </a:lnTo>
                  <a:lnTo>
                    <a:pt x="423" y="271"/>
                  </a:lnTo>
                  <a:lnTo>
                    <a:pt x="432" y="282"/>
                  </a:lnTo>
                  <a:lnTo>
                    <a:pt x="438" y="297"/>
                  </a:lnTo>
                  <a:lnTo>
                    <a:pt x="442" y="316"/>
                  </a:lnTo>
                  <a:lnTo>
                    <a:pt x="442" y="342"/>
                  </a:lnTo>
                  <a:lnTo>
                    <a:pt x="437" y="374"/>
                  </a:lnTo>
                  <a:lnTo>
                    <a:pt x="434" y="395"/>
                  </a:lnTo>
                  <a:lnTo>
                    <a:pt x="431" y="412"/>
                  </a:lnTo>
                  <a:lnTo>
                    <a:pt x="429" y="427"/>
                  </a:lnTo>
                  <a:lnTo>
                    <a:pt x="428" y="438"/>
                  </a:lnTo>
                  <a:lnTo>
                    <a:pt x="428" y="446"/>
                  </a:lnTo>
                  <a:lnTo>
                    <a:pt x="430" y="451"/>
                  </a:lnTo>
                  <a:lnTo>
                    <a:pt x="434" y="454"/>
                  </a:lnTo>
                  <a:lnTo>
                    <a:pt x="440" y="456"/>
                  </a:lnTo>
                  <a:lnTo>
                    <a:pt x="436" y="470"/>
                  </a:lnTo>
                  <a:lnTo>
                    <a:pt x="284" y="470"/>
                  </a:lnTo>
                  <a:lnTo>
                    <a:pt x="283" y="464"/>
                  </a:lnTo>
                  <a:lnTo>
                    <a:pt x="283" y="458"/>
                  </a:lnTo>
                  <a:lnTo>
                    <a:pt x="283" y="450"/>
                  </a:lnTo>
                  <a:lnTo>
                    <a:pt x="284" y="440"/>
                  </a:lnTo>
                  <a:lnTo>
                    <a:pt x="285" y="429"/>
                  </a:lnTo>
                  <a:lnTo>
                    <a:pt x="286" y="417"/>
                  </a:lnTo>
                  <a:lnTo>
                    <a:pt x="288" y="402"/>
                  </a:lnTo>
                  <a:lnTo>
                    <a:pt x="290" y="388"/>
                  </a:lnTo>
                  <a:lnTo>
                    <a:pt x="294" y="367"/>
                  </a:lnTo>
                  <a:lnTo>
                    <a:pt x="295" y="349"/>
                  </a:lnTo>
                  <a:lnTo>
                    <a:pt x="292" y="335"/>
                  </a:lnTo>
                  <a:lnTo>
                    <a:pt x="288" y="324"/>
                  </a:lnTo>
                  <a:lnTo>
                    <a:pt x="279" y="316"/>
                  </a:lnTo>
                  <a:lnTo>
                    <a:pt x="265" y="311"/>
                  </a:lnTo>
                  <a:lnTo>
                    <a:pt x="248" y="307"/>
                  </a:lnTo>
                  <a:lnTo>
                    <a:pt x="224" y="306"/>
                  </a:lnTo>
                  <a:lnTo>
                    <a:pt x="178" y="306"/>
                  </a:lnTo>
                  <a:close/>
                  <a:moveTo>
                    <a:pt x="196" y="202"/>
                  </a:moveTo>
                  <a:lnTo>
                    <a:pt x="256" y="202"/>
                  </a:lnTo>
                  <a:lnTo>
                    <a:pt x="272" y="202"/>
                  </a:lnTo>
                  <a:lnTo>
                    <a:pt x="287" y="200"/>
                  </a:lnTo>
                  <a:lnTo>
                    <a:pt x="300" y="197"/>
                  </a:lnTo>
                  <a:lnTo>
                    <a:pt x="311" y="193"/>
                  </a:lnTo>
                  <a:lnTo>
                    <a:pt x="319" y="187"/>
                  </a:lnTo>
                  <a:lnTo>
                    <a:pt x="327" y="179"/>
                  </a:lnTo>
                  <a:lnTo>
                    <a:pt x="331" y="169"/>
                  </a:lnTo>
                  <a:lnTo>
                    <a:pt x="335" y="158"/>
                  </a:lnTo>
                  <a:lnTo>
                    <a:pt x="336" y="146"/>
                  </a:lnTo>
                  <a:lnTo>
                    <a:pt x="334" y="136"/>
                  </a:lnTo>
                  <a:lnTo>
                    <a:pt x="329" y="128"/>
                  </a:lnTo>
                  <a:lnTo>
                    <a:pt x="324" y="122"/>
                  </a:lnTo>
                  <a:lnTo>
                    <a:pt x="316" y="116"/>
                  </a:lnTo>
                  <a:lnTo>
                    <a:pt x="306" y="113"/>
                  </a:lnTo>
                  <a:lnTo>
                    <a:pt x="295" y="111"/>
                  </a:lnTo>
                  <a:lnTo>
                    <a:pt x="283" y="110"/>
                  </a:lnTo>
                  <a:lnTo>
                    <a:pt x="212" y="110"/>
                  </a:lnTo>
                  <a:lnTo>
                    <a:pt x="196" y="202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Freeform 29"/>
            <p:cNvSpPr>
              <a:spLocks noEditPoints="1"/>
            </p:cNvSpPr>
            <p:nvPr/>
          </p:nvSpPr>
          <p:spPr bwMode="auto">
            <a:xfrm>
              <a:off x="5180" y="4172"/>
              <a:ext cx="93" cy="94"/>
            </a:xfrm>
            <a:custGeom>
              <a:avLst/>
              <a:gdLst>
                <a:gd name="T0" fmla="*/ 0 w 469"/>
                <a:gd name="T1" fmla="*/ 0 h 470"/>
                <a:gd name="T2" fmla="*/ 0 w 469"/>
                <a:gd name="T3" fmla="*/ 0 h 470"/>
                <a:gd name="T4" fmla="*/ 0 w 469"/>
                <a:gd name="T5" fmla="*/ 0 h 470"/>
                <a:gd name="T6" fmla="*/ 0 w 469"/>
                <a:gd name="T7" fmla="*/ 0 h 470"/>
                <a:gd name="T8" fmla="*/ 0 w 469"/>
                <a:gd name="T9" fmla="*/ 0 h 470"/>
                <a:gd name="T10" fmla="*/ 0 w 469"/>
                <a:gd name="T11" fmla="*/ 0 h 470"/>
                <a:gd name="T12" fmla="*/ 0 w 469"/>
                <a:gd name="T13" fmla="*/ 0 h 470"/>
                <a:gd name="T14" fmla="*/ 0 w 469"/>
                <a:gd name="T15" fmla="*/ 0 h 470"/>
                <a:gd name="T16" fmla="*/ 0 w 469"/>
                <a:gd name="T17" fmla="*/ 0 h 470"/>
                <a:gd name="T18" fmla="*/ 0 w 469"/>
                <a:gd name="T19" fmla="*/ 0 h 470"/>
                <a:gd name="T20" fmla="*/ 0 w 469"/>
                <a:gd name="T21" fmla="*/ 0 h 470"/>
                <a:gd name="T22" fmla="*/ 0 w 469"/>
                <a:gd name="T23" fmla="*/ 0 h 470"/>
                <a:gd name="T24" fmla="*/ 0 w 469"/>
                <a:gd name="T25" fmla="*/ 0 h 470"/>
                <a:gd name="T26" fmla="*/ 0 w 469"/>
                <a:gd name="T27" fmla="*/ 0 h 470"/>
                <a:gd name="T28" fmla="*/ 0 w 469"/>
                <a:gd name="T29" fmla="*/ 0 h 470"/>
                <a:gd name="T30" fmla="*/ 0 w 469"/>
                <a:gd name="T31" fmla="*/ 0 h 470"/>
                <a:gd name="T32" fmla="*/ 0 w 469"/>
                <a:gd name="T33" fmla="*/ 0 h 470"/>
                <a:gd name="T34" fmla="*/ 0 w 469"/>
                <a:gd name="T35" fmla="*/ 0 h 470"/>
                <a:gd name="T36" fmla="*/ 0 w 469"/>
                <a:gd name="T37" fmla="*/ 0 h 470"/>
                <a:gd name="T38" fmla="*/ 0 w 469"/>
                <a:gd name="T39" fmla="*/ 0 h 470"/>
                <a:gd name="T40" fmla="*/ 0 w 469"/>
                <a:gd name="T41" fmla="*/ 0 h 470"/>
                <a:gd name="T42" fmla="*/ 0 w 469"/>
                <a:gd name="T43" fmla="*/ 0 h 470"/>
                <a:gd name="T44" fmla="*/ 0 w 469"/>
                <a:gd name="T45" fmla="*/ 0 h 470"/>
                <a:gd name="T46" fmla="*/ 0 w 469"/>
                <a:gd name="T47" fmla="*/ 0 h 470"/>
                <a:gd name="T48" fmla="*/ 0 w 469"/>
                <a:gd name="T49" fmla="*/ 0 h 470"/>
                <a:gd name="T50" fmla="*/ 0 w 469"/>
                <a:gd name="T51" fmla="*/ 0 h 470"/>
                <a:gd name="T52" fmla="*/ 0 w 469"/>
                <a:gd name="T53" fmla="*/ 0 h 470"/>
                <a:gd name="T54" fmla="*/ 0 w 469"/>
                <a:gd name="T55" fmla="*/ 0 h 470"/>
                <a:gd name="T56" fmla="*/ 0 w 469"/>
                <a:gd name="T57" fmla="*/ 0 h 470"/>
                <a:gd name="T58" fmla="*/ 0 w 469"/>
                <a:gd name="T59" fmla="*/ 0 h 470"/>
                <a:gd name="T60" fmla="*/ 0 w 469"/>
                <a:gd name="T61" fmla="*/ 0 h 470"/>
                <a:gd name="T62" fmla="*/ 0 w 469"/>
                <a:gd name="T63" fmla="*/ 0 h 470"/>
                <a:gd name="T64" fmla="*/ 0 w 469"/>
                <a:gd name="T65" fmla="*/ 0 h 470"/>
                <a:gd name="T66" fmla="*/ 0 w 469"/>
                <a:gd name="T67" fmla="*/ 0 h 470"/>
                <a:gd name="T68" fmla="*/ 0 w 469"/>
                <a:gd name="T69" fmla="*/ 0 h 470"/>
                <a:gd name="T70" fmla="*/ 0 w 469"/>
                <a:gd name="T71" fmla="*/ 0 h 470"/>
                <a:gd name="T72" fmla="*/ 0 w 469"/>
                <a:gd name="T73" fmla="*/ 0 h 470"/>
                <a:gd name="T74" fmla="*/ 0 w 469"/>
                <a:gd name="T75" fmla="*/ 0 h 470"/>
                <a:gd name="T76" fmla="*/ 0 w 469"/>
                <a:gd name="T77" fmla="*/ 0 h 470"/>
                <a:gd name="T78" fmla="*/ 0 w 469"/>
                <a:gd name="T79" fmla="*/ 0 h 470"/>
                <a:gd name="T80" fmla="*/ 0 w 469"/>
                <a:gd name="T81" fmla="*/ 0 h 470"/>
                <a:gd name="T82" fmla="*/ 0 w 469"/>
                <a:gd name="T83" fmla="*/ 0 h 470"/>
                <a:gd name="T84" fmla="*/ 0 w 469"/>
                <a:gd name="T85" fmla="*/ 0 h 470"/>
                <a:gd name="T86" fmla="*/ 0 w 469"/>
                <a:gd name="T87" fmla="*/ 0 h 470"/>
                <a:gd name="T88" fmla="*/ 0 w 469"/>
                <a:gd name="T89" fmla="*/ 0 h 470"/>
                <a:gd name="T90" fmla="*/ 0 w 469"/>
                <a:gd name="T91" fmla="*/ 0 h 47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69" h="470">
                  <a:moveTo>
                    <a:pt x="0" y="470"/>
                  </a:moveTo>
                  <a:lnTo>
                    <a:pt x="81" y="0"/>
                  </a:lnTo>
                  <a:lnTo>
                    <a:pt x="301" y="0"/>
                  </a:lnTo>
                  <a:lnTo>
                    <a:pt x="320" y="0"/>
                  </a:lnTo>
                  <a:lnTo>
                    <a:pt x="338" y="1"/>
                  </a:lnTo>
                  <a:lnTo>
                    <a:pt x="356" y="4"/>
                  </a:lnTo>
                  <a:lnTo>
                    <a:pt x="372" y="6"/>
                  </a:lnTo>
                  <a:lnTo>
                    <a:pt x="388" y="9"/>
                  </a:lnTo>
                  <a:lnTo>
                    <a:pt x="403" y="12"/>
                  </a:lnTo>
                  <a:lnTo>
                    <a:pt x="416" y="18"/>
                  </a:lnTo>
                  <a:lnTo>
                    <a:pt x="428" y="25"/>
                  </a:lnTo>
                  <a:lnTo>
                    <a:pt x="438" y="31"/>
                  </a:lnTo>
                  <a:lnTo>
                    <a:pt x="448" y="40"/>
                  </a:lnTo>
                  <a:lnTo>
                    <a:pt x="456" y="50"/>
                  </a:lnTo>
                  <a:lnTo>
                    <a:pt x="461" y="60"/>
                  </a:lnTo>
                  <a:lnTo>
                    <a:pt x="465" y="73"/>
                  </a:lnTo>
                  <a:lnTo>
                    <a:pt x="468" y="86"/>
                  </a:lnTo>
                  <a:lnTo>
                    <a:pt x="469" y="102"/>
                  </a:lnTo>
                  <a:lnTo>
                    <a:pt x="467" y="118"/>
                  </a:lnTo>
                  <a:lnTo>
                    <a:pt x="462" y="136"/>
                  </a:lnTo>
                  <a:lnTo>
                    <a:pt x="456" y="152"/>
                  </a:lnTo>
                  <a:lnTo>
                    <a:pt x="447" y="167"/>
                  </a:lnTo>
                  <a:lnTo>
                    <a:pt x="436" y="180"/>
                  </a:lnTo>
                  <a:lnTo>
                    <a:pt x="425" y="193"/>
                  </a:lnTo>
                  <a:lnTo>
                    <a:pt x="414" y="202"/>
                  </a:lnTo>
                  <a:lnTo>
                    <a:pt x="401" y="212"/>
                  </a:lnTo>
                  <a:lnTo>
                    <a:pt x="389" y="220"/>
                  </a:lnTo>
                  <a:lnTo>
                    <a:pt x="405" y="227"/>
                  </a:lnTo>
                  <a:lnTo>
                    <a:pt x="419" y="236"/>
                  </a:lnTo>
                  <a:lnTo>
                    <a:pt x="430" y="247"/>
                  </a:lnTo>
                  <a:lnTo>
                    <a:pt x="438" y="260"/>
                  </a:lnTo>
                  <a:lnTo>
                    <a:pt x="445" y="275"/>
                  </a:lnTo>
                  <a:lnTo>
                    <a:pt x="448" y="292"/>
                  </a:lnTo>
                  <a:lnTo>
                    <a:pt x="448" y="310"/>
                  </a:lnTo>
                  <a:lnTo>
                    <a:pt x="446" y="328"/>
                  </a:lnTo>
                  <a:lnTo>
                    <a:pt x="442" y="347"/>
                  </a:lnTo>
                  <a:lnTo>
                    <a:pt x="436" y="365"/>
                  </a:lnTo>
                  <a:lnTo>
                    <a:pt x="430" y="380"/>
                  </a:lnTo>
                  <a:lnTo>
                    <a:pt x="421" y="395"/>
                  </a:lnTo>
                  <a:lnTo>
                    <a:pt x="411" y="408"/>
                  </a:lnTo>
                  <a:lnTo>
                    <a:pt x="399" y="419"/>
                  </a:lnTo>
                  <a:lnTo>
                    <a:pt x="388" y="430"/>
                  </a:lnTo>
                  <a:lnTo>
                    <a:pt x="373" y="439"/>
                  </a:lnTo>
                  <a:lnTo>
                    <a:pt x="358" y="447"/>
                  </a:lnTo>
                  <a:lnTo>
                    <a:pt x="342" y="453"/>
                  </a:lnTo>
                  <a:lnTo>
                    <a:pt x="325" y="458"/>
                  </a:lnTo>
                  <a:lnTo>
                    <a:pt x="306" y="462"/>
                  </a:lnTo>
                  <a:lnTo>
                    <a:pt x="287" y="465"/>
                  </a:lnTo>
                  <a:lnTo>
                    <a:pt x="267" y="468"/>
                  </a:lnTo>
                  <a:lnTo>
                    <a:pt x="246" y="470"/>
                  </a:lnTo>
                  <a:lnTo>
                    <a:pt x="224" y="470"/>
                  </a:lnTo>
                  <a:lnTo>
                    <a:pt x="0" y="470"/>
                  </a:lnTo>
                  <a:close/>
                  <a:moveTo>
                    <a:pt x="184" y="273"/>
                  </a:moveTo>
                  <a:lnTo>
                    <a:pt x="169" y="360"/>
                  </a:lnTo>
                  <a:lnTo>
                    <a:pt x="235" y="360"/>
                  </a:lnTo>
                  <a:lnTo>
                    <a:pt x="248" y="360"/>
                  </a:lnTo>
                  <a:lnTo>
                    <a:pt x="261" y="358"/>
                  </a:lnTo>
                  <a:lnTo>
                    <a:pt x="273" y="356"/>
                  </a:lnTo>
                  <a:lnTo>
                    <a:pt x="283" y="352"/>
                  </a:lnTo>
                  <a:lnTo>
                    <a:pt x="292" y="346"/>
                  </a:lnTo>
                  <a:lnTo>
                    <a:pt x="299" y="339"/>
                  </a:lnTo>
                  <a:lnTo>
                    <a:pt x="304" y="330"/>
                  </a:lnTo>
                  <a:lnTo>
                    <a:pt x="308" y="317"/>
                  </a:lnTo>
                  <a:lnTo>
                    <a:pt x="309" y="304"/>
                  </a:lnTo>
                  <a:lnTo>
                    <a:pt x="305" y="293"/>
                  </a:lnTo>
                  <a:lnTo>
                    <a:pt x="300" y="285"/>
                  </a:lnTo>
                  <a:lnTo>
                    <a:pt x="291" y="280"/>
                  </a:lnTo>
                  <a:lnTo>
                    <a:pt x="279" y="276"/>
                  </a:lnTo>
                  <a:lnTo>
                    <a:pt x="265" y="274"/>
                  </a:lnTo>
                  <a:lnTo>
                    <a:pt x="250" y="273"/>
                  </a:lnTo>
                  <a:lnTo>
                    <a:pt x="233" y="273"/>
                  </a:lnTo>
                  <a:lnTo>
                    <a:pt x="184" y="273"/>
                  </a:lnTo>
                  <a:close/>
                  <a:moveTo>
                    <a:pt x="212" y="110"/>
                  </a:moveTo>
                  <a:lnTo>
                    <a:pt x="199" y="188"/>
                  </a:lnTo>
                  <a:lnTo>
                    <a:pt x="262" y="188"/>
                  </a:lnTo>
                  <a:lnTo>
                    <a:pt x="273" y="187"/>
                  </a:lnTo>
                  <a:lnTo>
                    <a:pt x="284" y="186"/>
                  </a:lnTo>
                  <a:lnTo>
                    <a:pt x="292" y="183"/>
                  </a:lnTo>
                  <a:lnTo>
                    <a:pt x="301" y="178"/>
                  </a:lnTo>
                  <a:lnTo>
                    <a:pt x="309" y="173"/>
                  </a:lnTo>
                  <a:lnTo>
                    <a:pt x="314" y="165"/>
                  </a:lnTo>
                  <a:lnTo>
                    <a:pt x="318" y="157"/>
                  </a:lnTo>
                  <a:lnTo>
                    <a:pt x="320" y="147"/>
                  </a:lnTo>
                  <a:lnTo>
                    <a:pt x="322" y="135"/>
                  </a:lnTo>
                  <a:lnTo>
                    <a:pt x="319" y="126"/>
                  </a:lnTo>
                  <a:lnTo>
                    <a:pt x="314" y="120"/>
                  </a:lnTo>
                  <a:lnTo>
                    <a:pt x="308" y="115"/>
                  </a:lnTo>
                  <a:lnTo>
                    <a:pt x="299" y="112"/>
                  </a:lnTo>
                  <a:lnTo>
                    <a:pt x="288" y="111"/>
                  </a:lnTo>
                  <a:lnTo>
                    <a:pt x="277" y="110"/>
                  </a:lnTo>
                  <a:lnTo>
                    <a:pt x="265" y="110"/>
                  </a:lnTo>
                  <a:lnTo>
                    <a:pt x="212" y="11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Freeform 30"/>
            <p:cNvSpPr>
              <a:spLocks/>
            </p:cNvSpPr>
            <p:nvPr/>
          </p:nvSpPr>
          <p:spPr bwMode="auto">
            <a:xfrm>
              <a:off x="5285" y="4172"/>
              <a:ext cx="98" cy="96"/>
            </a:xfrm>
            <a:custGeom>
              <a:avLst/>
              <a:gdLst>
                <a:gd name="T0" fmla="*/ 0 w 494"/>
                <a:gd name="T1" fmla="*/ 0 h 482"/>
                <a:gd name="T2" fmla="*/ 0 w 494"/>
                <a:gd name="T3" fmla="*/ 0 h 482"/>
                <a:gd name="T4" fmla="*/ 0 w 494"/>
                <a:gd name="T5" fmla="*/ 0 h 482"/>
                <a:gd name="T6" fmla="*/ 0 w 494"/>
                <a:gd name="T7" fmla="*/ 0 h 482"/>
                <a:gd name="T8" fmla="*/ 0 w 494"/>
                <a:gd name="T9" fmla="*/ 0 h 482"/>
                <a:gd name="T10" fmla="*/ 0 w 494"/>
                <a:gd name="T11" fmla="*/ 0 h 482"/>
                <a:gd name="T12" fmla="*/ 0 w 494"/>
                <a:gd name="T13" fmla="*/ 0 h 482"/>
                <a:gd name="T14" fmla="*/ 0 w 494"/>
                <a:gd name="T15" fmla="*/ 0 h 482"/>
                <a:gd name="T16" fmla="*/ 0 w 494"/>
                <a:gd name="T17" fmla="*/ 0 h 482"/>
                <a:gd name="T18" fmla="*/ 0 w 494"/>
                <a:gd name="T19" fmla="*/ 0 h 482"/>
                <a:gd name="T20" fmla="*/ 0 w 494"/>
                <a:gd name="T21" fmla="*/ 0 h 482"/>
                <a:gd name="T22" fmla="*/ 0 w 494"/>
                <a:gd name="T23" fmla="*/ 0 h 482"/>
                <a:gd name="T24" fmla="*/ 0 w 494"/>
                <a:gd name="T25" fmla="*/ 0 h 482"/>
                <a:gd name="T26" fmla="*/ 0 w 494"/>
                <a:gd name="T27" fmla="*/ 0 h 482"/>
                <a:gd name="T28" fmla="*/ 0 w 494"/>
                <a:gd name="T29" fmla="*/ 0 h 482"/>
                <a:gd name="T30" fmla="*/ 0 w 494"/>
                <a:gd name="T31" fmla="*/ 0 h 482"/>
                <a:gd name="T32" fmla="*/ 0 w 494"/>
                <a:gd name="T33" fmla="*/ 0 h 482"/>
                <a:gd name="T34" fmla="*/ 0 w 494"/>
                <a:gd name="T35" fmla="*/ 0 h 482"/>
                <a:gd name="T36" fmla="*/ 0 w 494"/>
                <a:gd name="T37" fmla="*/ 0 h 482"/>
                <a:gd name="T38" fmla="*/ 0 w 494"/>
                <a:gd name="T39" fmla="*/ 0 h 482"/>
                <a:gd name="T40" fmla="*/ 0 w 494"/>
                <a:gd name="T41" fmla="*/ 0 h 482"/>
                <a:gd name="T42" fmla="*/ 0 w 494"/>
                <a:gd name="T43" fmla="*/ 0 h 482"/>
                <a:gd name="T44" fmla="*/ 0 w 494"/>
                <a:gd name="T45" fmla="*/ 0 h 482"/>
                <a:gd name="T46" fmla="*/ 0 w 494"/>
                <a:gd name="T47" fmla="*/ 0 h 482"/>
                <a:gd name="T48" fmla="*/ 0 w 494"/>
                <a:gd name="T49" fmla="*/ 0 h 482"/>
                <a:gd name="T50" fmla="*/ 0 w 494"/>
                <a:gd name="T51" fmla="*/ 0 h 482"/>
                <a:gd name="T52" fmla="*/ 0 w 494"/>
                <a:gd name="T53" fmla="*/ 0 h 482"/>
                <a:gd name="T54" fmla="*/ 0 w 494"/>
                <a:gd name="T55" fmla="*/ 0 h 482"/>
                <a:gd name="T56" fmla="*/ 0 w 494"/>
                <a:gd name="T57" fmla="*/ 0 h 482"/>
                <a:gd name="T58" fmla="*/ 0 w 494"/>
                <a:gd name="T59" fmla="*/ 0 h 482"/>
                <a:gd name="T60" fmla="*/ 0 w 494"/>
                <a:gd name="T61" fmla="*/ 0 h 482"/>
                <a:gd name="T62" fmla="*/ 0 w 494"/>
                <a:gd name="T63" fmla="*/ 0 h 482"/>
                <a:gd name="T64" fmla="*/ 0 w 494"/>
                <a:gd name="T65" fmla="*/ 0 h 482"/>
                <a:gd name="T66" fmla="*/ 0 w 494"/>
                <a:gd name="T67" fmla="*/ 0 h 482"/>
                <a:gd name="T68" fmla="*/ 0 w 494"/>
                <a:gd name="T69" fmla="*/ 0 h 482"/>
                <a:gd name="T70" fmla="*/ 0 w 494"/>
                <a:gd name="T71" fmla="*/ 0 h 482"/>
                <a:gd name="T72" fmla="*/ 0 w 494"/>
                <a:gd name="T73" fmla="*/ 0 h 482"/>
                <a:gd name="T74" fmla="*/ 0 w 494"/>
                <a:gd name="T75" fmla="*/ 0 h 482"/>
                <a:gd name="T76" fmla="*/ 0 w 494"/>
                <a:gd name="T77" fmla="*/ 0 h 482"/>
                <a:gd name="T78" fmla="*/ 0 w 494"/>
                <a:gd name="T79" fmla="*/ 0 h 482"/>
                <a:gd name="T80" fmla="*/ 0 w 494"/>
                <a:gd name="T81" fmla="*/ 0 h 482"/>
                <a:gd name="T82" fmla="*/ 0 w 494"/>
                <a:gd name="T83" fmla="*/ 0 h 482"/>
                <a:gd name="T84" fmla="*/ 0 w 494"/>
                <a:gd name="T85" fmla="*/ 0 h 482"/>
                <a:gd name="T86" fmla="*/ 0 w 494"/>
                <a:gd name="T87" fmla="*/ 0 h 482"/>
                <a:gd name="T88" fmla="*/ 0 w 494"/>
                <a:gd name="T89" fmla="*/ 0 h 482"/>
                <a:gd name="T90" fmla="*/ 0 w 494"/>
                <a:gd name="T91" fmla="*/ 0 h 482"/>
                <a:gd name="T92" fmla="*/ 0 w 494"/>
                <a:gd name="T93" fmla="*/ 0 h 482"/>
                <a:gd name="T94" fmla="*/ 0 w 494"/>
                <a:gd name="T95" fmla="*/ 0 h 482"/>
                <a:gd name="T96" fmla="*/ 0 w 494"/>
                <a:gd name="T97" fmla="*/ 0 h 482"/>
                <a:gd name="T98" fmla="*/ 0 w 494"/>
                <a:gd name="T99" fmla="*/ 0 h 482"/>
                <a:gd name="T100" fmla="*/ 0 w 494"/>
                <a:gd name="T101" fmla="*/ 0 h 482"/>
                <a:gd name="T102" fmla="*/ 0 w 494"/>
                <a:gd name="T103" fmla="*/ 0 h 482"/>
                <a:gd name="T104" fmla="*/ 0 w 494"/>
                <a:gd name="T105" fmla="*/ 0 h 482"/>
                <a:gd name="T106" fmla="*/ 0 w 494"/>
                <a:gd name="T107" fmla="*/ 0 h 482"/>
                <a:gd name="T108" fmla="*/ 0 w 494"/>
                <a:gd name="T109" fmla="*/ 0 h 48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94" h="482">
                  <a:moveTo>
                    <a:pt x="52" y="0"/>
                  </a:moveTo>
                  <a:lnTo>
                    <a:pt x="202" y="0"/>
                  </a:lnTo>
                  <a:lnTo>
                    <a:pt x="154" y="281"/>
                  </a:lnTo>
                  <a:lnTo>
                    <a:pt x="151" y="297"/>
                  </a:lnTo>
                  <a:lnTo>
                    <a:pt x="150" y="314"/>
                  </a:lnTo>
                  <a:lnTo>
                    <a:pt x="151" y="328"/>
                  </a:lnTo>
                  <a:lnTo>
                    <a:pt x="156" y="342"/>
                  </a:lnTo>
                  <a:lnTo>
                    <a:pt x="163" y="352"/>
                  </a:lnTo>
                  <a:lnTo>
                    <a:pt x="174" y="360"/>
                  </a:lnTo>
                  <a:lnTo>
                    <a:pt x="189" y="365"/>
                  </a:lnTo>
                  <a:lnTo>
                    <a:pt x="210" y="367"/>
                  </a:lnTo>
                  <a:lnTo>
                    <a:pt x="228" y="366"/>
                  </a:lnTo>
                  <a:lnTo>
                    <a:pt x="244" y="360"/>
                  </a:lnTo>
                  <a:lnTo>
                    <a:pt x="258" y="353"/>
                  </a:lnTo>
                  <a:lnTo>
                    <a:pt x="269" y="343"/>
                  </a:lnTo>
                  <a:lnTo>
                    <a:pt x="278" y="331"/>
                  </a:lnTo>
                  <a:lnTo>
                    <a:pt x="284" y="316"/>
                  </a:lnTo>
                  <a:lnTo>
                    <a:pt x="290" y="300"/>
                  </a:lnTo>
                  <a:lnTo>
                    <a:pt x="294" y="281"/>
                  </a:lnTo>
                  <a:lnTo>
                    <a:pt x="343" y="0"/>
                  </a:lnTo>
                  <a:lnTo>
                    <a:pt x="494" y="0"/>
                  </a:lnTo>
                  <a:lnTo>
                    <a:pt x="448" y="265"/>
                  </a:lnTo>
                  <a:lnTo>
                    <a:pt x="442" y="293"/>
                  </a:lnTo>
                  <a:lnTo>
                    <a:pt x="436" y="317"/>
                  </a:lnTo>
                  <a:lnTo>
                    <a:pt x="427" y="342"/>
                  </a:lnTo>
                  <a:lnTo>
                    <a:pt x="418" y="363"/>
                  </a:lnTo>
                  <a:lnTo>
                    <a:pt x="408" y="383"/>
                  </a:lnTo>
                  <a:lnTo>
                    <a:pt x="395" y="400"/>
                  </a:lnTo>
                  <a:lnTo>
                    <a:pt x="382" y="416"/>
                  </a:lnTo>
                  <a:lnTo>
                    <a:pt x="367" y="430"/>
                  </a:lnTo>
                  <a:lnTo>
                    <a:pt x="350" y="442"/>
                  </a:lnTo>
                  <a:lnTo>
                    <a:pt x="332" y="453"/>
                  </a:lnTo>
                  <a:lnTo>
                    <a:pt x="313" y="462"/>
                  </a:lnTo>
                  <a:lnTo>
                    <a:pt x="291" y="469"/>
                  </a:lnTo>
                  <a:lnTo>
                    <a:pt x="268" y="475"/>
                  </a:lnTo>
                  <a:lnTo>
                    <a:pt x="244" y="479"/>
                  </a:lnTo>
                  <a:lnTo>
                    <a:pt x="218" y="481"/>
                  </a:lnTo>
                  <a:lnTo>
                    <a:pt x="190" y="482"/>
                  </a:lnTo>
                  <a:lnTo>
                    <a:pt x="164" y="481"/>
                  </a:lnTo>
                  <a:lnTo>
                    <a:pt x="141" y="480"/>
                  </a:lnTo>
                  <a:lnTo>
                    <a:pt x="118" y="475"/>
                  </a:lnTo>
                  <a:lnTo>
                    <a:pt x="97" y="471"/>
                  </a:lnTo>
                  <a:lnTo>
                    <a:pt x="79" y="464"/>
                  </a:lnTo>
                  <a:lnTo>
                    <a:pt x="62" y="456"/>
                  </a:lnTo>
                  <a:lnTo>
                    <a:pt x="48" y="446"/>
                  </a:lnTo>
                  <a:lnTo>
                    <a:pt x="35" y="435"/>
                  </a:lnTo>
                  <a:lnTo>
                    <a:pt x="24" y="420"/>
                  </a:lnTo>
                  <a:lnTo>
                    <a:pt x="14" y="405"/>
                  </a:lnTo>
                  <a:lnTo>
                    <a:pt x="7" y="387"/>
                  </a:lnTo>
                  <a:lnTo>
                    <a:pt x="3" y="367"/>
                  </a:lnTo>
                  <a:lnTo>
                    <a:pt x="0" y="345"/>
                  </a:lnTo>
                  <a:lnTo>
                    <a:pt x="0" y="321"/>
                  </a:lnTo>
                  <a:lnTo>
                    <a:pt x="1" y="294"/>
                  </a:lnTo>
                  <a:lnTo>
                    <a:pt x="5" y="265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Freeform 31"/>
            <p:cNvSpPr>
              <a:spLocks/>
            </p:cNvSpPr>
            <p:nvPr/>
          </p:nvSpPr>
          <p:spPr bwMode="auto">
            <a:xfrm>
              <a:off x="5385" y="4169"/>
              <a:ext cx="88" cy="99"/>
            </a:xfrm>
            <a:custGeom>
              <a:avLst/>
              <a:gdLst>
                <a:gd name="T0" fmla="*/ 0 w 439"/>
                <a:gd name="T1" fmla="*/ 0 h 494"/>
                <a:gd name="T2" fmla="*/ 0 w 439"/>
                <a:gd name="T3" fmla="*/ 0 h 494"/>
                <a:gd name="T4" fmla="*/ 0 w 439"/>
                <a:gd name="T5" fmla="*/ 0 h 494"/>
                <a:gd name="T6" fmla="*/ 0 w 439"/>
                <a:gd name="T7" fmla="*/ 0 h 494"/>
                <a:gd name="T8" fmla="*/ 0 w 439"/>
                <a:gd name="T9" fmla="*/ 0 h 494"/>
                <a:gd name="T10" fmla="*/ 0 w 439"/>
                <a:gd name="T11" fmla="*/ 0 h 494"/>
                <a:gd name="T12" fmla="*/ 0 w 439"/>
                <a:gd name="T13" fmla="*/ 0 h 494"/>
                <a:gd name="T14" fmla="*/ 0 w 439"/>
                <a:gd name="T15" fmla="*/ 0 h 494"/>
                <a:gd name="T16" fmla="*/ 0 w 439"/>
                <a:gd name="T17" fmla="*/ 0 h 494"/>
                <a:gd name="T18" fmla="*/ 0 w 439"/>
                <a:gd name="T19" fmla="*/ 0 h 494"/>
                <a:gd name="T20" fmla="*/ 0 w 439"/>
                <a:gd name="T21" fmla="*/ 0 h 494"/>
                <a:gd name="T22" fmla="*/ 0 w 439"/>
                <a:gd name="T23" fmla="*/ 0 h 494"/>
                <a:gd name="T24" fmla="*/ 0 w 439"/>
                <a:gd name="T25" fmla="*/ 0 h 494"/>
                <a:gd name="T26" fmla="*/ 0 w 439"/>
                <a:gd name="T27" fmla="*/ 0 h 494"/>
                <a:gd name="T28" fmla="*/ 0 w 439"/>
                <a:gd name="T29" fmla="*/ 0 h 494"/>
                <a:gd name="T30" fmla="*/ 0 w 439"/>
                <a:gd name="T31" fmla="*/ 0 h 494"/>
                <a:gd name="T32" fmla="*/ 0 w 439"/>
                <a:gd name="T33" fmla="*/ 0 h 494"/>
                <a:gd name="T34" fmla="*/ 0 w 439"/>
                <a:gd name="T35" fmla="*/ 0 h 494"/>
                <a:gd name="T36" fmla="*/ 0 w 439"/>
                <a:gd name="T37" fmla="*/ 0 h 494"/>
                <a:gd name="T38" fmla="*/ 0 w 439"/>
                <a:gd name="T39" fmla="*/ 0 h 494"/>
                <a:gd name="T40" fmla="*/ 0 w 439"/>
                <a:gd name="T41" fmla="*/ 0 h 494"/>
                <a:gd name="T42" fmla="*/ 0 w 439"/>
                <a:gd name="T43" fmla="*/ 0 h 494"/>
                <a:gd name="T44" fmla="*/ 0 w 439"/>
                <a:gd name="T45" fmla="*/ 0 h 494"/>
                <a:gd name="T46" fmla="*/ 0 w 439"/>
                <a:gd name="T47" fmla="*/ 0 h 494"/>
                <a:gd name="T48" fmla="*/ 0 w 439"/>
                <a:gd name="T49" fmla="*/ 0 h 494"/>
                <a:gd name="T50" fmla="*/ 0 w 439"/>
                <a:gd name="T51" fmla="*/ 0 h 494"/>
                <a:gd name="T52" fmla="*/ 0 w 439"/>
                <a:gd name="T53" fmla="*/ 0 h 494"/>
                <a:gd name="T54" fmla="*/ 0 w 439"/>
                <a:gd name="T55" fmla="*/ 0 h 494"/>
                <a:gd name="T56" fmla="*/ 0 w 439"/>
                <a:gd name="T57" fmla="*/ 0 h 494"/>
                <a:gd name="T58" fmla="*/ 0 w 439"/>
                <a:gd name="T59" fmla="*/ 0 h 494"/>
                <a:gd name="T60" fmla="*/ 0 w 439"/>
                <a:gd name="T61" fmla="*/ 0 h 494"/>
                <a:gd name="T62" fmla="*/ 0 w 439"/>
                <a:gd name="T63" fmla="*/ 0 h 494"/>
                <a:gd name="T64" fmla="*/ 0 w 439"/>
                <a:gd name="T65" fmla="*/ 0 h 494"/>
                <a:gd name="T66" fmla="*/ 0 w 439"/>
                <a:gd name="T67" fmla="*/ 0 h 494"/>
                <a:gd name="T68" fmla="*/ 0 w 439"/>
                <a:gd name="T69" fmla="*/ 0 h 494"/>
                <a:gd name="T70" fmla="*/ 0 w 439"/>
                <a:gd name="T71" fmla="*/ 0 h 494"/>
                <a:gd name="T72" fmla="*/ 0 w 439"/>
                <a:gd name="T73" fmla="*/ 0 h 494"/>
                <a:gd name="T74" fmla="*/ 0 w 439"/>
                <a:gd name="T75" fmla="*/ 0 h 494"/>
                <a:gd name="T76" fmla="*/ 0 w 439"/>
                <a:gd name="T77" fmla="*/ 0 h 494"/>
                <a:gd name="T78" fmla="*/ 0 w 439"/>
                <a:gd name="T79" fmla="*/ 0 h 494"/>
                <a:gd name="T80" fmla="*/ 0 w 439"/>
                <a:gd name="T81" fmla="*/ 0 h 494"/>
                <a:gd name="T82" fmla="*/ 0 w 439"/>
                <a:gd name="T83" fmla="*/ 0 h 494"/>
                <a:gd name="T84" fmla="*/ 0 w 439"/>
                <a:gd name="T85" fmla="*/ 0 h 494"/>
                <a:gd name="T86" fmla="*/ 0 w 439"/>
                <a:gd name="T87" fmla="*/ 0 h 494"/>
                <a:gd name="T88" fmla="*/ 0 w 439"/>
                <a:gd name="T89" fmla="*/ 0 h 494"/>
                <a:gd name="T90" fmla="*/ 0 w 439"/>
                <a:gd name="T91" fmla="*/ 0 h 494"/>
                <a:gd name="T92" fmla="*/ 0 w 439"/>
                <a:gd name="T93" fmla="*/ 0 h 49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39" h="494">
                  <a:moveTo>
                    <a:pt x="296" y="148"/>
                  </a:moveTo>
                  <a:lnTo>
                    <a:pt x="295" y="137"/>
                  </a:lnTo>
                  <a:lnTo>
                    <a:pt x="292" y="128"/>
                  </a:lnTo>
                  <a:lnTo>
                    <a:pt x="286" y="122"/>
                  </a:lnTo>
                  <a:lnTo>
                    <a:pt x="280" y="116"/>
                  </a:lnTo>
                  <a:lnTo>
                    <a:pt x="276" y="114"/>
                  </a:lnTo>
                  <a:lnTo>
                    <a:pt x="272" y="113"/>
                  </a:lnTo>
                  <a:lnTo>
                    <a:pt x="268" y="112"/>
                  </a:lnTo>
                  <a:lnTo>
                    <a:pt x="263" y="111"/>
                  </a:lnTo>
                  <a:lnTo>
                    <a:pt x="258" y="109"/>
                  </a:lnTo>
                  <a:lnTo>
                    <a:pt x="253" y="108"/>
                  </a:lnTo>
                  <a:lnTo>
                    <a:pt x="248" y="108"/>
                  </a:lnTo>
                  <a:lnTo>
                    <a:pt x="242" y="108"/>
                  </a:lnTo>
                  <a:lnTo>
                    <a:pt x="230" y="108"/>
                  </a:lnTo>
                  <a:lnTo>
                    <a:pt x="221" y="111"/>
                  </a:lnTo>
                  <a:lnTo>
                    <a:pt x="212" y="113"/>
                  </a:lnTo>
                  <a:lnTo>
                    <a:pt x="205" y="115"/>
                  </a:lnTo>
                  <a:lnTo>
                    <a:pt x="199" y="119"/>
                  </a:lnTo>
                  <a:lnTo>
                    <a:pt x="195" y="124"/>
                  </a:lnTo>
                  <a:lnTo>
                    <a:pt x="191" y="129"/>
                  </a:lnTo>
                  <a:lnTo>
                    <a:pt x="190" y="135"/>
                  </a:lnTo>
                  <a:lnTo>
                    <a:pt x="191" y="147"/>
                  </a:lnTo>
                  <a:lnTo>
                    <a:pt x="198" y="157"/>
                  </a:lnTo>
                  <a:lnTo>
                    <a:pt x="210" y="165"/>
                  </a:lnTo>
                  <a:lnTo>
                    <a:pt x="225" y="171"/>
                  </a:lnTo>
                  <a:lnTo>
                    <a:pt x="243" y="178"/>
                  </a:lnTo>
                  <a:lnTo>
                    <a:pt x="265" y="184"/>
                  </a:lnTo>
                  <a:lnTo>
                    <a:pt x="288" y="189"/>
                  </a:lnTo>
                  <a:lnTo>
                    <a:pt x="311" y="196"/>
                  </a:lnTo>
                  <a:lnTo>
                    <a:pt x="335" y="203"/>
                  </a:lnTo>
                  <a:lnTo>
                    <a:pt x="357" y="213"/>
                  </a:lnTo>
                  <a:lnTo>
                    <a:pt x="377" y="226"/>
                  </a:lnTo>
                  <a:lnTo>
                    <a:pt x="395" y="240"/>
                  </a:lnTo>
                  <a:lnTo>
                    <a:pt x="409" y="256"/>
                  </a:lnTo>
                  <a:lnTo>
                    <a:pt x="417" y="277"/>
                  </a:lnTo>
                  <a:lnTo>
                    <a:pt x="422" y="303"/>
                  </a:lnTo>
                  <a:lnTo>
                    <a:pt x="420" y="333"/>
                  </a:lnTo>
                  <a:lnTo>
                    <a:pt x="415" y="353"/>
                  </a:lnTo>
                  <a:lnTo>
                    <a:pt x="409" y="370"/>
                  </a:lnTo>
                  <a:lnTo>
                    <a:pt x="401" y="388"/>
                  </a:lnTo>
                  <a:lnTo>
                    <a:pt x="391" y="403"/>
                  </a:lnTo>
                  <a:lnTo>
                    <a:pt x="381" y="418"/>
                  </a:lnTo>
                  <a:lnTo>
                    <a:pt x="369" y="431"/>
                  </a:lnTo>
                  <a:lnTo>
                    <a:pt x="355" y="443"/>
                  </a:lnTo>
                  <a:lnTo>
                    <a:pt x="339" y="454"/>
                  </a:lnTo>
                  <a:lnTo>
                    <a:pt x="322" y="463"/>
                  </a:lnTo>
                  <a:lnTo>
                    <a:pt x="305" y="472"/>
                  </a:lnTo>
                  <a:lnTo>
                    <a:pt x="285" y="479"/>
                  </a:lnTo>
                  <a:lnTo>
                    <a:pt x="266" y="484"/>
                  </a:lnTo>
                  <a:lnTo>
                    <a:pt x="245" y="489"/>
                  </a:lnTo>
                  <a:lnTo>
                    <a:pt x="224" y="492"/>
                  </a:lnTo>
                  <a:lnTo>
                    <a:pt x="201" y="493"/>
                  </a:lnTo>
                  <a:lnTo>
                    <a:pt x="177" y="494"/>
                  </a:lnTo>
                  <a:lnTo>
                    <a:pt x="156" y="493"/>
                  </a:lnTo>
                  <a:lnTo>
                    <a:pt x="134" y="491"/>
                  </a:lnTo>
                  <a:lnTo>
                    <a:pt x="115" y="486"/>
                  </a:lnTo>
                  <a:lnTo>
                    <a:pt x="97" y="482"/>
                  </a:lnTo>
                  <a:lnTo>
                    <a:pt x="80" y="475"/>
                  </a:lnTo>
                  <a:lnTo>
                    <a:pt x="65" y="466"/>
                  </a:lnTo>
                  <a:lnTo>
                    <a:pt x="52" y="458"/>
                  </a:lnTo>
                  <a:lnTo>
                    <a:pt x="39" y="448"/>
                  </a:lnTo>
                  <a:lnTo>
                    <a:pt x="29" y="437"/>
                  </a:lnTo>
                  <a:lnTo>
                    <a:pt x="19" y="424"/>
                  </a:lnTo>
                  <a:lnTo>
                    <a:pt x="12" y="411"/>
                  </a:lnTo>
                  <a:lnTo>
                    <a:pt x="6" y="398"/>
                  </a:lnTo>
                  <a:lnTo>
                    <a:pt x="2" y="384"/>
                  </a:lnTo>
                  <a:lnTo>
                    <a:pt x="0" y="368"/>
                  </a:lnTo>
                  <a:lnTo>
                    <a:pt x="0" y="353"/>
                  </a:lnTo>
                  <a:lnTo>
                    <a:pt x="1" y="337"/>
                  </a:lnTo>
                  <a:lnTo>
                    <a:pt x="145" y="337"/>
                  </a:lnTo>
                  <a:lnTo>
                    <a:pt x="145" y="343"/>
                  </a:lnTo>
                  <a:lnTo>
                    <a:pt x="146" y="348"/>
                  </a:lnTo>
                  <a:lnTo>
                    <a:pt x="148" y="354"/>
                  </a:lnTo>
                  <a:lnTo>
                    <a:pt x="150" y="358"/>
                  </a:lnTo>
                  <a:lnTo>
                    <a:pt x="152" y="363"/>
                  </a:lnTo>
                  <a:lnTo>
                    <a:pt x="156" y="367"/>
                  </a:lnTo>
                  <a:lnTo>
                    <a:pt x="159" y="370"/>
                  </a:lnTo>
                  <a:lnTo>
                    <a:pt x="163" y="374"/>
                  </a:lnTo>
                  <a:lnTo>
                    <a:pt x="168" y="377"/>
                  </a:lnTo>
                  <a:lnTo>
                    <a:pt x="172" y="379"/>
                  </a:lnTo>
                  <a:lnTo>
                    <a:pt x="177" y="381"/>
                  </a:lnTo>
                  <a:lnTo>
                    <a:pt x="183" y="382"/>
                  </a:lnTo>
                  <a:lnTo>
                    <a:pt x="187" y="385"/>
                  </a:lnTo>
                  <a:lnTo>
                    <a:pt x="193" y="385"/>
                  </a:lnTo>
                  <a:lnTo>
                    <a:pt x="199" y="386"/>
                  </a:lnTo>
                  <a:lnTo>
                    <a:pt x="204" y="386"/>
                  </a:lnTo>
                  <a:lnTo>
                    <a:pt x="218" y="385"/>
                  </a:lnTo>
                  <a:lnTo>
                    <a:pt x="230" y="384"/>
                  </a:lnTo>
                  <a:lnTo>
                    <a:pt x="242" y="380"/>
                  </a:lnTo>
                  <a:lnTo>
                    <a:pt x="252" y="377"/>
                  </a:lnTo>
                  <a:lnTo>
                    <a:pt x="259" y="372"/>
                  </a:lnTo>
                  <a:lnTo>
                    <a:pt x="266" y="366"/>
                  </a:lnTo>
                  <a:lnTo>
                    <a:pt x="270" y="359"/>
                  </a:lnTo>
                  <a:lnTo>
                    <a:pt x="272" y="351"/>
                  </a:lnTo>
                  <a:lnTo>
                    <a:pt x="271" y="339"/>
                  </a:lnTo>
                  <a:lnTo>
                    <a:pt x="265" y="329"/>
                  </a:lnTo>
                  <a:lnTo>
                    <a:pt x="253" y="322"/>
                  </a:lnTo>
                  <a:lnTo>
                    <a:pt x="237" y="315"/>
                  </a:lnTo>
                  <a:lnTo>
                    <a:pt x="218" y="309"/>
                  </a:lnTo>
                  <a:lnTo>
                    <a:pt x="197" y="304"/>
                  </a:lnTo>
                  <a:lnTo>
                    <a:pt x="174" y="298"/>
                  </a:lnTo>
                  <a:lnTo>
                    <a:pt x="150" y="292"/>
                  </a:lnTo>
                  <a:lnTo>
                    <a:pt x="127" y="283"/>
                  </a:lnTo>
                  <a:lnTo>
                    <a:pt x="105" y="274"/>
                  </a:lnTo>
                  <a:lnTo>
                    <a:pt x="85" y="262"/>
                  </a:lnTo>
                  <a:lnTo>
                    <a:pt x="67" y="247"/>
                  </a:lnTo>
                  <a:lnTo>
                    <a:pt x="54" y="229"/>
                  </a:lnTo>
                  <a:lnTo>
                    <a:pt x="44" y="207"/>
                  </a:lnTo>
                  <a:lnTo>
                    <a:pt x="41" y="180"/>
                  </a:lnTo>
                  <a:lnTo>
                    <a:pt x="43" y="149"/>
                  </a:lnTo>
                  <a:lnTo>
                    <a:pt x="47" y="132"/>
                  </a:lnTo>
                  <a:lnTo>
                    <a:pt x="53" y="114"/>
                  </a:lnTo>
                  <a:lnTo>
                    <a:pt x="60" y="98"/>
                  </a:lnTo>
                  <a:lnTo>
                    <a:pt x="69" y="84"/>
                  </a:lnTo>
                  <a:lnTo>
                    <a:pt x="80" y="71"/>
                  </a:lnTo>
                  <a:lnTo>
                    <a:pt x="92" y="59"/>
                  </a:lnTo>
                  <a:lnTo>
                    <a:pt x="105" y="48"/>
                  </a:lnTo>
                  <a:lnTo>
                    <a:pt x="119" y="38"/>
                  </a:lnTo>
                  <a:lnTo>
                    <a:pt x="135" y="29"/>
                  </a:lnTo>
                  <a:lnTo>
                    <a:pt x="151" y="21"/>
                  </a:lnTo>
                  <a:lnTo>
                    <a:pt x="169" y="14"/>
                  </a:lnTo>
                  <a:lnTo>
                    <a:pt x="187" y="9"/>
                  </a:lnTo>
                  <a:lnTo>
                    <a:pt x="206" y="6"/>
                  </a:lnTo>
                  <a:lnTo>
                    <a:pt x="226" y="2"/>
                  </a:lnTo>
                  <a:lnTo>
                    <a:pt x="246" y="1"/>
                  </a:lnTo>
                  <a:lnTo>
                    <a:pt x="268" y="0"/>
                  </a:lnTo>
                  <a:lnTo>
                    <a:pt x="291" y="1"/>
                  </a:lnTo>
                  <a:lnTo>
                    <a:pt x="312" y="3"/>
                  </a:lnTo>
                  <a:lnTo>
                    <a:pt x="332" y="7"/>
                  </a:lnTo>
                  <a:lnTo>
                    <a:pt x="349" y="12"/>
                  </a:lnTo>
                  <a:lnTo>
                    <a:pt x="365" y="18"/>
                  </a:lnTo>
                  <a:lnTo>
                    <a:pt x="380" y="25"/>
                  </a:lnTo>
                  <a:lnTo>
                    <a:pt x="391" y="34"/>
                  </a:lnTo>
                  <a:lnTo>
                    <a:pt x="402" y="43"/>
                  </a:lnTo>
                  <a:lnTo>
                    <a:pt x="412" y="54"/>
                  </a:lnTo>
                  <a:lnTo>
                    <a:pt x="420" y="65"/>
                  </a:lnTo>
                  <a:lnTo>
                    <a:pt x="426" y="77"/>
                  </a:lnTo>
                  <a:lnTo>
                    <a:pt x="431" y="91"/>
                  </a:lnTo>
                  <a:lnTo>
                    <a:pt x="436" y="104"/>
                  </a:lnTo>
                  <a:lnTo>
                    <a:pt x="438" y="118"/>
                  </a:lnTo>
                  <a:lnTo>
                    <a:pt x="439" y="133"/>
                  </a:lnTo>
                  <a:lnTo>
                    <a:pt x="439" y="148"/>
                  </a:lnTo>
                  <a:lnTo>
                    <a:pt x="296" y="148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pic>
        <p:nvPicPr>
          <p:cNvPr id="25" name="Picture 32" descr="C:\Documents and Settings\revelpa.PERSONNEL-ENAC\Bureau\GEA Tianjin printemps 08\Logos\Eurocopter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663" y="6496050"/>
            <a:ext cx="1389062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33"/>
          <p:cNvSpPr>
            <a:spLocks noChangeArrowheads="1"/>
          </p:cNvSpPr>
          <p:nvPr/>
        </p:nvSpPr>
        <p:spPr bwMode="auto">
          <a:xfrm>
            <a:off x="911225" y="469900"/>
            <a:ext cx="769620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fr-FR" sz="1600" b="1">
                <a:solidFill>
                  <a:schemeClr val="accent2"/>
                </a:solidFill>
              </a:rPr>
              <a:t>	</a:t>
            </a:r>
            <a:r>
              <a:rPr lang="fr-FR" sz="1600" b="1"/>
              <a:t>GEA Tianjin  /  中国民航大学中欧航空工程师学院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52400" y="6400800"/>
            <a:ext cx="87630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796AD18-B8E0-4460-A91C-43859FE0B4D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06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85800" y="22098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22098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E8BD77-65E5-4DF9-BB05-97A25065CBB4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56086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338263" y="0"/>
            <a:ext cx="7805737" cy="215900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0" y="0"/>
            <a:ext cx="1179513" cy="215900"/>
          </a:xfrm>
          <a:prstGeom prst="rect">
            <a:avLst/>
          </a:prstGeom>
          <a:solidFill>
            <a:srgbClr val="C0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076825" y="6351588"/>
            <a:ext cx="4067175" cy="461962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7" name="Text Box 18"/>
          <p:cNvSpPr txBox="1">
            <a:spLocks noChangeArrowheads="1"/>
          </p:cNvSpPr>
          <p:nvPr/>
        </p:nvSpPr>
        <p:spPr bwMode="auto">
          <a:xfrm>
            <a:off x="5076825" y="6381750"/>
            <a:ext cx="4103688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defRPr/>
            </a:pPr>
            <a:r>
              <a:rPr lang="fr-FR" sz="1400">
                <a:solidFill>
                  <a:schemeClr val="bg1"/>
                </a:solidFill>
                <a:latin typeface="Tahoma" panose="020B0604030504040204" pitchFamily="34" charset="0"/>
              </a:rPr>
              <a:t>Verification&amp;Validation</a:t>
            </a:r>
            <a:endParaRPr lang="en-GB" sz="1200">
              <a:solidFill>
                <a:schemeClr val="bg1"/>
              </a:solidFill>
              <a:latin typeface="Tahoma" panose="020B0604030504040204" pitchFamily="34" charset="0"/>
            </a:endParaRPr>
          </a:p>
          <a:p>
            <a:pPr algn="ctr" eaLnBrk="1" hangingPunct="1">
              <a:defRPr/>
            </a:pP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CS 41– p </a:t>
            </a:r>
            <a:fld id="{C2FE1F27-73B3-407B-ACCE-ACC22635510B}" type="slidenum">
              <a:rPr lang="en-GB" sz="1200" smtClean="0">
                <a:solidFill>
                  <a:schemeClr val="bg1"/>
                </a:solidFill>
                <a:latin typeface="Tahoma" panose="020B0604030504040204" pitchFamily="34" charset="0"/>
              </a:rPr>
              <a:pPr algn="ctr" eaLnBrk="1" hangingPunct="1">
                <a:defRPr/>
              </a:pPr>
              <a:t>‹N°›</a:t>
            </a:fld>
            <a:endParaRPr lang="en-GB" sz="120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pic>
        <p:nvPicPr>
          <p:cNvPr id="8" name="Picture 8" descr="C:\D\GEA\LOGO_GEA_blan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6465888"/>
            <a:ext cx="611187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C:\Documents and Settings\revelpa\Bureau\logoCAUC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6361113"/>
            <a:ext cx="133032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5" cstate="print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465888"/>
            <a:ext cx="3683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2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/>
          <p:cNvPicPr>
            <a:picLocks noChangeAspect="1" noChangeArrowheads="1"/>
          </p:cNvPicPr>
          <p:nvPr/>
        </p:nvPicPr>
        <p:blipFill>
          <a:blip r:embed="rId6" cstate="print">
            <a:lum bright="-4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6440488"/>
            <a:ext cx="314325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4000" contrast="6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Object 14"/>
          <p:cNvGraphicFramePr>
            <a:graphicFrameLocks noChangeAspect="1"/>
          </p:cNvGraphicFramePr>
          <p:nvPr/>
        </p:nvGraphicFramePr>
        <p:xfrm>
          <a:off x="2843213" y="6375400"/>
          <a:ext cx="4714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Photo Editor Photo" r:id="rId7" imgW="19476190" imgH="15028571" progId="MSPhotoEd.3">
                  <p:embed/>
                </p:oleObj>
              </mc:Choice>
              <mc:Fallback>
                <p:oleObj name="Photo Editor Photo" r:id="rId7" imgW="19476190" imgH="15028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6375400"/>
                        <a:ext cx="4714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0" y="1196752"/>
            <a:ext cx="7772400" cy="5127848"/>
          </a:xfrm>
        </p:spPr>
        <p:txBody>
          <a:bodyPr/>
          <a:lstStyle>
            <a:lvl1pPr marL="342900" indent="-342900">
              <a:buFont typeface="Wingdings" pitchFamily="2" charset="2"/>
              <a:buChar char="Ø"/>
              <a:defRPr sz="2000">
                <a:solidFill>
                  <a:srgbClr val="1C5E9E"/>
                </a:solidFill>
              </a:defRPr>
            </a:lvl1pPr>
            <a:lvl2pPr marL="742950" indent="-285750">
              <a:buFont typeface="Wingdings" pitchFamily="2" charset="2"/>
              <a:buChar char="q"/>
              <a:defRPr sz="1800">
                <a:solidFill>
                  <a:srgbClr val="1C5E9E"/>
                </a:solidFill>
              </a:defRPr>
            </a:lvl2pPr>
            <a:lvl3pPr>
              <a:defRPr sz="1600">
                <a:solidFill>
                  <a:srgbClr val="1C5E9E"/>
                </a:solidFill>
              </a:defRPr>
            </a:lvl3pPr>
            <a:lvl4pPr>
              <a:defRPr sz="1600">
                <a:solidFill>
                  <a:srgbClr val="1C5E9E"/>
                </a:solidFill>
              </a:defRPr>
            </a:lvl4pPr>
            <a:lvl5pPr>
              <a:defRPr sz="1600">
                <a:solidFill>
                  <a:srgbClr val="1C5E9E"/>
                </a:solidFill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3B076A5-EB6E-4050-A11B-6706E8C79B8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72972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C:\D\GEA\LOGO_GEA_blan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0"/>
            <a:ext cx="1077912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 descr="C:\Documents and Settings\revelpa\Bureau\logoCAUC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-9525"/>
            <a:ext cx="169068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5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88" y="66675"/>
            <a:ext cx="6381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2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6">
            <a:lum bright="-4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76200"/>
            <a:ext cx="4794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4000" contrast="6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14"/>
          <p:cNvGraphicFramePr>
            <a:graphicFrameLocks noChangeAspect="1"/>
          </p:cNvGraphicFramePr>
          <p:nvPr/>
        </p:nvGraphicFramePr>
        <p:xfrm>
          <a:off x="5257800" y="76200"/>
          <a:ext cx="56515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Photo Editor Photo" r:id="rId7" imgW="19476190" imgH="15028571" progId="MSPhotoEd.3">
                  <p:embed/>
                </p:oleObj>
              </mc:Choice>
              <mc:Fallback>
                <p:oleObj name="Photo Editor Photo" r:id="rId7" imgW="19476190" imgH="15028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76200"/>
                        <a:ext cx="565150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16" descr="C:\Documents and Settings\revelpa.PERSONNEL-ENAC\Bureau\GEA Tianjin printemps 08\Logos\EADS_A_4c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6381750"/>
            <a:ext cx="558800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7" descr="C:\Documents and Settings\revelpa.PERSONNEL-ENAC\Bureau\GEA Tianjin printemps 08\Logos\Safran.jpg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00" y="6524625"/>
            <a:ext cx="123983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C:\Documents and Settings\revelpa.PERSONNEL-ENAC\Bureau\GEA Tianjin printemps 08\Logos\THALES logo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554788"/>
            <a:ext cx="1223963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9"/>
          <p:cNvGrpSpPr>
            <a:grpSpLocks/>
          </p:cNvGrpSpPr>
          <p:nvPr/>
        </p:nvGrpSpPr>
        <p:grpSpPr bwMode="auto">
          <a:xfrm>
            <a:off x="1963738" y="6629400"/>
            <a:ext cx="1479550" cy="114300"/>
            <a:chOff x="4813" y="4167"/>
            <a:chExt cx="660" cy="103"/>
          </a:xfrm>
        </p:grpSpPr>
        <p:sp>
          <p:nvSpPr>
            <p:cNvPr id="11" name="Freeform 20"/>
            <p:cNvSpPr>
              <a:spLocks/>
            </p:cNvSpPr>
            <p:nvPr/>
          </p:nvSpPr>
          <p:spPr bwMode="auto">
            <a:xfrm>
              <a:off x="4813" y="4219"/>
              <a:ext cx="83" cy="42"/>
            </a:xfrm>
            <a:custGeom>
              <a:avLst/>
              <a:gdLst>
                <a:gd name="T0" fmla="*/ 0 w 416"/>
                <a:gd name="T1" fmla="*/ 0 h 210"/>
                <a:gd name="T2" fmla="*/ 0 w 416"/>
                <a:gd name="T3" fmla="*/ 0 h 210"/>
                <a:gd name="T4" fmla="*/ 0 w 416"/>
                <a:gd name="T5" fmla="*/ 0 h 210"/>
                <a:gd name="T6" fmla="*/ 0 w 416"/>
                <a:gd name="T7" fmla="*/ 0 h 210"/>
                <a:gd name="T8" fmla="*/ 0 w 416"/>
                <a:gd name="T9" fmla="*/ 0 h 210"/>
                <a:gd name="T10" fmla="*/ 0 w 416"/>
                <a:gd name="T11" fmla="*/ 0 h 210"/>
                <a:gd name="T12" fmla="*/ 0 w 416"/>
                <a:gd name="T13" fmla="*/ 0 h 210"/>
                <a:gd name="T14" fmla="*/ 0 w 416"/>
                <a:gd name="T15" fmla="*/ 0 h 210"/>
                <a:gd name="T16" fmla="*/ 0 w 416"/>
                <a:gd name="T17" fmla="*/ 0 h 210"/>
                <a:gd name="T18" fmla="*/ 0 w 416"/>
                <a:gd name="T19" fmla="*/ 0 h 210"/>
                <a:gd name="T20" fmla="*/ 0 w 416"/>
                <a:gd name="T21" fmla="*/ 0 h 210"/>
                <a:gd name="T22" fmla="*/ 0 w 416"/>
                <a:gd name="T23" fmla="*/ 0 h 210"/>
                <a:gd name="T24" fmla="*/ 0 w 416"/>
                <a:gd name="T25" fmla="*/ 0 h 210"/>
                <a:gd name="T26" fmla="*/ 0 w 416"/>
                <a:gd name="T27" fmla="*/ 0 h 210"/>
                <a:gd name="T28" fmla="*/ 0 w 416"/>
                <a:gd name="T29" fmla="*/ 0 h 210"/>
                <a:gd name="T30" fmla="*/ 0 w 416"/>
                <a:gd name="T31" fmla="*/ 0 h 210"/>
                <a:gd name="T32" fmla="*/ 0 w 416"/>
                <a:gd name="T33" fmla="*/ 0 h 210"/>
                <a:gd name="T34" fmla="*/ 0 w 416"/>
                <a:gd name="T35" fmla="*/ 0 h 210"/>
                <a:gd name="T36" fmla="*/ 0 w 416"/>
                <a:gd name="T37" fmla="*/ 0 h 210"/>
                <a:gd name="T38" fmla="*/ 0 w 416"/>
                <a:gd name="T39" fmla="*/ 0 h 210"/>
                <a:gd name="T40" fmla="*/ 0 w 416"/>
                <a:gd name="T41" fmla="*/ 0 h 210"/>
                <a:gd name="T42" fmla="*/ 0 w 416"/>
                <a:gd name="T43" fmla="*/ 0 h 210"/>
                <a:gd name="T44" fmla="*/ 0 w 416"/>
                <a:gd name="T45" fmla="*/ 0 h 210"/>
                <a:gd name="T46" fmla="*/ 0 w 416"/>
                <a:gd name="T47" fmla="*/ 0 h 210"/>
                <a:gd name="T48" fmla="*/ 0 w 416"/>
                <a:gd name="T49" fmla="*/ 0 h 210"/>
                <a:gd name="T50" fmla="*/ 0 w 416"/>
                <a:gd name="T51" fmla="*/ 0 h 210"/>
                <a:gd name="T52" fmla="*/ 0 w 416"/>
                <a:gd name="T53" fmla="*/ 0 h 210"/>
                <a:gd name="T54" fmla="*/ 0 w 416"/>
                <a:gd name="T55" fmla="*/ 0 h 210"/>
                <a:gd name="T56" fmla="*/ 0 w 416"/>
                <a:gd name="T57" fmla="*/ 0 h 210"/>
                <a:gd name="T58" fmla="*/ 0 w 416"/>
                <a:gd name="T59" fmla="*/ 0 h 210"/>
                <a:gd name="T60" fmla="*/ 0 w 416"/>
                <a:gd name="T61" fmla="*/ 0 h 210"/>
                <a:gd name="T62" fmla="*/ 0 w 416"/>
                <a:gd name="T63" fmla="*/ 0 h 210"/>
                <a:gd name="T64" fmla="*/ 0 w 416"/>
                <a:gd name="T65" fmla="*/ 0 h 21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6" h="210">
                  <a:moveTo>
                    <a:pt x="4" y="1"/>
                  </a:moveTo>
                  <a:lnTo>
                    <a:pt x="5" y="20"/>
                  </a:lnTo>
                  <a:lnTo>
                    <a:pt x="9" y="38"/>
                  </a:lnTo>
                  <a:lnTo>
                    <a:pt x="13" y="56"/>
                  </a:lnTo>
                  <a:lnTo>
                    <a:pt x="19" y="74"/>
                  </a:lnTo>
                  <a:lnTo>
                    <a:pt x="28" y="89"/>
                  </a:lnTo>
                  <a:lnTo>
                    <a:pt x="37" y="105"/>
                  </a:lnTo>
                  <a:lnTo>
                    <a:pt x="49" y="119"/>
                  </a:lnTo>
                  <a:lnTo>
                    <a:pt x="61" y="131"/>
                  </a:lnTo>
                  <a:lnTo>
                    <a:pt x="74" y="143"/>
                  </a:lnTo>
                  <a:lnTo>
                    <a:pt x="88" y="153"/>
                  </a:lnTo>
                  <a:lnTo>
                    <a:pt x="104" y="162"/>
                  </a:lnTo>
                  <a:lnTo>
                    <a:pt x="120" y="170"/>
                  </a:lnTo>
                  <a:lnTo>
                    <a:pt x="137" y="177"/>
                  </a:lnTo>
                  <a:lnTo>
                    <a:pt x="155" y="181"/>
                  </a:lnTo>
                  <a:lnTo>
                    <a:pt x="173" y="183"/>
                  </a:lnTo>
                  <a:lnTo>
                    <a:pt x="193" y="184"/>
                  </a:lnTo>
                  <a:lnTo>
                    <a:pt x="211" y="183"/>
                  </a:lnTo>
                  <a:lnTo>
                    <a:pt x="228" y="180"/>
                  </a:lnTo>
                  <a:lnTo>
                    <a:pt x="246" y="175"/>
                  </a:lnTo>
                  <a:lnTo>
                    <a:pt x="262" y="169"/>
                  </a:lnTo>
                  <a:lnTo>
                    <a:pt x="277" y="161"/>
                  </a:lnTo>
                  <a:lnTo>
                    <a:pt x="292" y="152"/>
                  </a:lnTo>
                  <a:lnTo>
                    <a:pt x="305" y="141"/>
                  </a:lnTo>
                  <a:lnTo>
                    <a:pt x="318" y="130"/>
                  </a:lnTo>
                  <a:lnTo>
                    <a:pt x="329" y="117"/>
                  </a:lnTo>
                  <a:lnTo>
                    <a:pt x="339" y="102"/>
                  </a:lnTo>
                  <a:lnTo>
                    <a:pt x="348" y="87"/>
                  </a:lnTo>
                  <a:lnTo>
                    <a:pt x="355" y="72"/>
                  </a:lnTo>
                  <a:lnTo>
                    <a:pt x="361" y="54"/>
                  </a:lnTo>
                  <a:lnTo>
                    <a:pt x="366" y="37"/>
                  </a:lnTo>
                  <a:lnTo>
                    <a:pt x="369" y="18"/>
                  </a:lnTo>
                  <a:lnTo>
                    <a:pt x="370" y="0"/>
                  </a:lnTo>
                  <a:lnTo>
                    <a:pt x="416" y="0"/>
                  </a:lnTo>
                  <a:lnTo>
                    <a:pt x="415" y="21"/>
                  </a:lnTo>
                  <a:lnTo>
                    <a:pt x="412" y="41"/>
                  </a:lnTo>
                  <a:lnTo>
                    <a:pt x="407" y="60"/>
                  </a:lnTo>
                  <a:lnTo>
                    <a:pt x="399" y="79"/>
                  </a:lnTo>
                  <a:lnTo>
                    <a:pt x="390" y="98"/>
                  </a:lnTo>
                  <a:lnTo>
                    <a:pt x="380" y="115"/>
                  </a:lnTo>
                  <a:lnTo>
                    <a:pt x="368" y="131"/>
                  </a:lnTo>
                  <a:lnTo>
                    <a:pt x="355" y="146"/>
                  </a:lnTo>
                  <a:lnTo>
                    <a:pt x="341" y="160"/>
                  </a:lnTo>
                  <a:lnTo>
                    <a:pt x="324" y="172"/>
                  </a:lnTo>
                  <a:lnTo>
                    <a:pt x="307" y="183"/>
                  </a:lnTo>
                  <a:lnTo>
                    <a:pt x="290" y="192"/>
                  </a:lnTo>
                  <a:lnTo>
                    <a:pt x="270" y="200"/>
                  </a:lnTo>
                  <a:lnTo>
                    <a:pt x="251" y="205"/>
                  </a:lnTo>
                  <a:lnTo>
                    <a:pt x="230" y="209"/>
                  </a:lnTo>
                  <a:lnTo>
                    <a:pt x="210" y="210"/>
                  </a:lnTo>
                  <a:lnTo>
                    <a:pt x="188" y="209"/>
                  </a:lnTo>
                  <a:lnTo>
                    <a:pt x="168" y="205"/>
                  </a:lnTo>
                  <a:lnTo>
                    <a:pt x="147" y="201"/>
                  </a:lnTo>
                  <a:lnTo>
                    <a:pt x="129" y="193"/>
                  </a:lnTo>
                  <a:lnTo>
                    <a:pt x="110" y="185"/>
                  </a:lnTo>
                  <a:lnTo>
                    <a:pt x="93" y="174"/>
                  </a:lnTo>
                  <a:lnTo>
                    <a:pt x="77" y="162"/>
                  </a:lnTo>
                  <a:lnTo>
                    <a:pt x="62" y="149"/>
                  </a:lnTo>
                  <a:lnTo>
                    <a:pt x="49" y="135"/>
                  </a:lnTo>
                  <a:lnTo>
                    <a:pt x="37" y="118"/>
                  </a:lnTo>
                  <a:lnTo>
                    <a:pt x="26" y="101"/>
                  </a:lnTo>
                  <a:lnTo>
                    <a:pt x="17" y="83"/>
                  </a:lnTo>
                  <a:lnTo>
                    <a:pt x="10" y="64"/>
                  </a:lnTo>
                  <a:lnTo>
                    <a:pt x="4" y="44"/>
                  </a:lnTo>
                  <a:lnTo>
                    <a:pt x="1" y="23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Freeform 21"/>
            <p:cNvSpPr>
              <a:spLocks/>
            </p:cNvSpPr>
            <p:nvPr/>
          </p:nvSpPr>
          <p:spPr bwMode="auto">
            <a:xfrm>
              <a:off x="4831" y="4176"/>
              <a:ext cx="83" cy="43"/>
            </a:xfrm>
            <a:custGeom>
              <a:avLst/>
              <a:gdLst>
                <a:gd name="T0" fmla="*/ 0 w 418"/>
                <a:gd name="T1" fmla="*/ 0 h 215"/>
                <a:gd name="T2" fmla="*/ 0 w 418"/>
                <a:gd name="T3" fmla="*/ 0 h 215"/>
                <a:gd name="T4" fmla="*/ 0 w 418"/>
                <a:gd name="T5" fmla="*/ 0 h 215"/>
                <a:gd name="T6" fmla="*/ 0 w 418"/>
                <a:gd name="T7" fmla="*/ 0 h 215"/>
                <a:gd name="T8" fmla="*/ 0 w 418"/>
                <a:gd name="T9" fmla="*/ 0 h 215"/>
                <a:gd name="T10" fmla="*/ 0 w 418"/>
                <a:gd name="T11" fmla="*/ 0 h 215"/>
                <a:gd name="T12" fmla="*/ 0 w 418"/>
                <a:gd name="T13" fmla="*/ 0 h 215"/>
                <a:gd name="T14" fmla="*/ 0 w 418"/>
                <a:gd name="T15" fmla="*/ 0 h 215"/>
                <a:gd name="T16" fmla="*/ 0 w 418"/>
                <a:gd name="T17" fmla="*/ 0 h 215"/>
                <a:gd name="T18" fmla="*/ 0 w 418"/>
                <a:gd name="T19" fmla="*/ 0 h 215"/>
                <a:gd name="T20" fmla="*/ 0 w 418"/>
                <a:gd name="T21" fmla="*/ 0 h 215"/>
                <a:gd name="T22" fmla="*/ 0 w 418"/>
                <a:gd name="T23" fmla="*/ 0 h 215"/>
                <a:gd name="T24" fmla="*/ 0 w 418"/>
                <a:gd name="T25" fmla="*/ 0 h 215"/>
                <a:gd name="T26" fmla="*/ 0 w 418"/>
                <a:gd name="T27" fmla="*/ 0 h 215"/>
                <a:gd name="T28" fmla="*/ 0 w 418"/>
                <a:gd name="T29" fmla="*/ 0 h 215"/>
                <a:gd name="T30" fmla="*/ 0 w 418"/>
                <a:gd name="T31" fmla="*/ 0 h 215"/>
                <a:gd name="T32" fmla="*/ 0 w 418"/>
                <a:gd name="T33" fmla="*/ 0 h 215"/>
                <a:gd name="T34" fmla="*/ 0 w 418"/>
                <a:gd name="T35" fmla="*/ 0 h 215"/>
                <a:gd name="T36" fmla="*/ 0 w 418"/>
                <a:gd name="T37" fmla="*/ 0 h 215"/>
                <a:gd name="T38" fmla="*/ 0 w 418"/>
                <a:gd name="T39" fmla="*/ 0 h 215"/>
                <a:gd name="T40" fmla="*/ 0 w 418"/>
                <a:gd name="T41" fmla="*/ 0 h 215"/>
                <a:gd name="T42" fmla="*/ 0 w 418"/>
                <a:gd name="T43" fmla="*/ 0 h 215"/>
                <a:gd name="T44" fmla="*/ 0 w 418"/>
                <a:gd name="T45" fmla="*/ 0 h 215"/>
                <a:gd name="T46" fmla="*/ 0 w 418"/>
                <a:gd name="T47" fmla="*/ 0 h 215"/>
                <a:gd name="T48" fmla="*/ 0 w 418"/>
                <a:gd name="T49" fmla="*/ 0 h 215"/>
                <a:gd name="T50" fmla="*/ 0 w 418"/>
                <a:gd name="T51" fmla="*/ 0 h 215"/>
                <a:gd name="T52" fmla="*/ 0 w 418"/>
                <a:gd name="T53" fmla="*/ 0 h 215"/>
                <a:gd name="T54" fmla="*/ 0 w 418"/>
                <a:gd name="T55" fmla="*/ 0 h 215"/>
                <a:gd name="T56" fmla="*/ 0 w 418"/>
                <a:gd name="T57" fmla="*/ 0 h 215"/>
                <a:gd name="T58" fmla="*/ 0 w 418"/>
                <a:gd name="T59" fmla="*/ 0 h 215"/>
                <a:gd name="T60" fmla="*/ 0 w 418"/>
                <a:gd name="T61" fmla="*/ 0 h 215"/>
                <a:gd name="T62" fmla="*/ 0 w 418"/>
                <a:gd name="T63" fmla="*/ 0 h 215"/>
                <a:gd name="T64" fmla="*/ 0 w 418"/>
                <a:gd name="T65" fmla="*/ 0 h 21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8" h="215">
                  <a:moveTo>
                    <a:pt x="413" y="213"/>
                  </a:moveTo>
                  <a:lnTo>
                    <a:pt x="412" y="193"/>
                  </a:lnTo>
                  <a:lnTo>
                    <a:pt x="409" y="174"/>
                  </a:lnTo>
                  <a:lnTo>
                    <a:pt x="404" y="156"/>
                  </a:lnTo>
                  <a:lnTo>
                    <a:pt x="398" y="139"/>
                  </a:lnTo>
                  <a:lnTo>
                    <a:pt x="390" y="123"/>
                  </a:lnTo>
                  <a:lnTo>
                    <a:pt x="380" y="108"/>
                  </a:lnTo>
                  <a:lnTo>
                    <a:pt x="370" y="92"/>
                  </a:lnTo>
                  <a:lnTo>
                    <a:pt x="358" y="79"/>
                  </a:lnTo>
                  <a:lnTo>
                    <a:pt x="345" y="68"/>
                  </a:lnTo>
                  <a:lnTo>
                    <a:pt x="330" y="57"/>
                  </a:lnTo>
                  <a:lnTo>
                    <a:pt x="314" y="48"/>
                  </a:lnTo>
                  <a:lnTo>
                    <a:pt x="298" y="40"/>
                  </a:lnTo>
                  <a:lnTo>
                    <a:pt x="281" y="34"/>
                  </a:lnTo>
                  <a:lnTo>
                    <a:pt x="264" y="29"/>
                  </a:lnTo>
                  <a:lnTo>
                    <a:pt x="245" y="27"/>
                  </a:lnTo>
                  <a:lnTo>
                    <a:pt x="226" y="26"/>
                  </a:lnTo>
                  <a:lnTo>
                    <a:pt x="207" y="27"/>
                  </a:lnTo>
                  <a:lnTo>
                    <a:pt x="189" y="29"/>
                  </a:lnTo>
                  <a:lnTo>
                    <a:pt x="172" y="35"/>
                  </a:lnTo>
                  <a:lnTo>
                    <a:pt x="155" y="40"/>
                  </a:lnTo>
                  <a:lnTo>
                    <a:pt x="139" y="49"/>
                  </a:lnTo>
                  <a:lnTo>
                    <a:pt x="125" y="58"/>
                  </a:lnTo>
                  <a:lnTo>
                    <a:pt x="111" y="69"/>
                  </a:lnTo>
                  <a:lnTo>
                    <a:pt x="99" y="81"/>
                  </a:lnTo>
                  <a:lnTo>
                    <a:pt x="87" y="94"/>
                  </a:lnTo>
                  <a:lnTo>
                    <a:pt x="78" y="109"/>
                  </a:lnTo>
                  <a:lnTo>
                    <a:pt x="69" y="124"/>
                  </a:lnTo>
                  <a:lnTo>
                    <a:pt x="61" y="141"/>
                  </a:lnTo>
                  <a:lnTo>
                    <a:pt x="56" y="158"/>
                  </a:lnTo>
                  <a:lnTo>
                    <a:pt x="52" y="176"/>
                  </a:lnTo>
                  <a:lnTo>
                    <a:pt x="49" y="195"/>
                  </a:lnTo>
                  <a:lnTo>
                    <a:pt x="48" y="215"/>
                  </a:lnTo>
                  <a:lnTo>
                    <a:pt x="0" y="215"/>
                  </a:lnTo>
                  <a:lnTo>
                    <a:pt x="1" y="193"/>
                  </a:lnTo>
                  <a:lnTo>
                    <a:pt x="4" y="172"/>
                  </a:lnTo>
                  <a:lnTo>
                    <a:pt x="8" y="152"/>
                  </a:lnTo>
                  <a:lnTo>
                    <a:pt x="16" y="132"/>
                  </a:lnTo>
                  <a:lnTo>
                    <a:pt x="25" y="113"/>
                  </a:lnTo>
                  <a:lnTo>
                    <a:pt x="35" y="95"/>
                  </a:lnTo>
                  <a:lnTo>
                    <a:pt x="47" y="79"/>
                  </a:lnTo>
                  <a:lnTo>
                    <a:pt x="61" y="63"/>
                  </a:lnTo>
                  <a:lnTo>
                    <a:pt x="75" y="50"/>
                  </a:lnTo>
                  <a:lnTo>
                    <a:pt x="92" y="37"/>
                  </a:lnTo>
                  <a:lnTo>
                    <a:pt x="109" y="27"/>
                  </a:lnTo>
                  <a:lnTo>
                    <a:pt x="127" y="17"/>
                  </a:lnTo>
                  <a:lnTo>
                    <a:pt x="147" y="10"/>
                  </a:lnTo>
                  <a:lnTo>
                    <a:pt x="167" y="5"/>
                  </a:lnTo>
                  <a:lnTo>
                    <a:pt x="188" y="2"/>
                  </a:lnTo>
                  <a:lnTo>
                    <a:pt x="210" y="0"/>
                  </a:lnTo>
                  <a:lnTo>
                    <a:pt x="231" y="2"/>
                  </a:lnTo>
                  <a:lnTo>
                    <a:pt x="252" y="5"/>
                  </a:lnTo>
                  <a:lnTo>
                    <a:pt x="271" y="10"/>
                  </a:lnTo>
                  <a:lnTo>
                    <a:pt x="291" y="18"/>
                  </a:lnTo>
                  <a:lnTo>
                    <a:pt x="309" y="28"/>
                  </a:lnTo>
                  <a:lnTo>
                    <a:pt x="325" y="39"/>
                  </a:lnTo>
                  <a:lnTo>
                    <a:pt x="341" y="52"/>
                  </a:lnTo>
                  <a:lnTo>
                    <a:pt x="357" y="67"/>
                  </a:lnTo>
                  <a:lnTo>
                    <a:pt x="370" y="82"/>
                  </a:lnTo>
                  <a:lnTo>
                    <a:pt x="382" y="99"/>
                  </a:lnTo>
                  <a:lnTo>
                    <a:pt x="392" y="116"/>
                  </a:lnTo>
                  <a:lnTo>
                    <a:pt x="401" y="134"/>
                  </a:lnTo>
                  <a:lnTo>
                    <a:pt x="409" y="154"/>
                  </a:lnTo>
                  <a:lnTo>
                    <a:pt x="414" y="173"/>
                  </a:lnTo>
                  <a:lnTo>
                    <a:pt x="417" y="193"/>
                  </a:lnTo>
                  <a:lnTo>
                    <a:pt x="418" y="213"/>
                  </a:lnTo>
                  <a:lnTo>
                    <a:pt x="413" y="21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auto">
            <a:xfrm>
              <a:off x="4813" y="4167"/>
              <a:ext cx="101" cy="52"/>
            </a:xfrm>
            <a:custGeom>
              <a:avLst/>
              <a:gdLst>
                <a:gd name="T0" fmla="*/ 0 w 507"/>
                <a:gd name="T1" fmla="*/ 0 h 260"/>
                <a:gd name="T2" fmla="*/ 0 w 507"/>
                <a:gd name="T3" fmla="*/ 0 h 260"/>
                <a:gd name="T4" fmla="*/ 0 w 507"/>
                <a:gd name="T5" fmla="*/ 0 h 260"/>
                <a:gd name="T6" fmla="*/ 0 w 507"/>
                <a:gd name="T7" fmla="*/ 0 h 260"/>
                <a:gd name="T8" fmla="*/ 0 w 507"/>
                <a:gd name="T9" fmla="*/ 0 h 260"/>
                <a:gd name="T10" fmla="*/ 0 w 507"/>
                <a:gd name="T11" fmla="*/ 0 h 260"/>
                <a:gd name="T12" fmla="*/ 0 w 507"/>
                <a:gd name="T13" fmla="*/ 0 h 260"/>
                <a:gd name="T14" fmla="*/ 0 w 507"/>
                <a:gd name="T15" fmla="*/ 0 h 260"/>
                <a:gd name="T16" fmla="*/ 0 w 507"/>
                <a:gd name="T17" fmla="*/ 0 h 260"/>
                <a:gd name="T18" fmla="*/ 0 w 507"/>
                <a:gd name="T19" fmla="*/ 0 h 260"/>
                <a:gd name="T20" fmla="*/ 0 w 507"/>
                <a:gd name="T21" fmla="*/ 0 h 260"/>
                <a:gd name="T22" fmla="*/ 0 w 507"/>
                <a:gd name="T23" fmla="*/ 0 h 260"/>
                <a:gd name="T24" fmla="*/ 0 w 507"/>
                <a:gd name="T25" fmla="*/ 0 h 260"/>
                <a:gd name="T26" fmla="*/ 0 w 507"/>
                <a:gd name="T27" fmla="*/ 0 h 260"/>
                <a:gd name="T28" fmla="*/ 0 w 507"/>
                <a:gd name="T29" fmla="*/ 0 h 260"/>
                <a:gd name="T30" fmla="*/ 0 w 507"/>
                <a:gd name="T31" fmla="*/ 0 h 260"/>
                <a:gd name="T32" fmla="*/ 0 w 507"/>
                <a:gd name="T33" fmla="*/ 0 h 260"/>
                <a:gd name="T34" fmla="*/ 0 w 507"/>
                <a:gd name="T35" fmla="*/ 0 h 260"/>
                <a:gd name="T36" fmla="*/ 0 w 507"/>
                <a:gd name="T37" fmla="*/ 0 h 260"/>
                <a:gd name="T38" fmla="*/ 0 w 507"/>
                <a:gd name="T39" fmla="*/ 0 h 260"/>
                <a:gd name="T40" fmla="*/ 0 w 507"/>
                <a:gd name="T41" fmla="*/ 0 h 260"/>
                <a:gd name="T42" fmla="*/ 0 w 507"/>
                <a:gd name="T43" fmla="*/ 0 h 260"/>
                <a:gd name="T44" fmla="*/ 0 w 507"/>
                <a:gd name="T45" fmla="*/ 0 h 260"/>
                <a:gd name="T46" fmla="*/ 0 w 507"/>
                <a:gd name="T47" fmla="*/ 0 h 260"/>
                <a:gd name="T48" fmla="*/ 0 w 507"/>
                <a:gd name="T49" fmla="*/ 0 h 260"/>
                <a:gd name="T50" fmla="*/ 0 w 507"/>
                <a:gd name="T51" fmla="*/ 0 h 260"/>
                <a:gd name="T52" fmla="*/ 0 w 507"/>
                <a:gd name="T53" fmla="*/ 0 h 260"/>
                <a:gd name="T54" fmla="*/ 0 w 507"/>
                <a:gd name="T55" fmla="*/ 0 h 260"/>
                <a:gd name="T56" fmla="*/ 0 w 507"/>
                <a:gd name="T57" fmla="*/ 0 h 260"/>
                <a:gd name="T58" fmla="*/ 0 w 507"/>
                <a:gd name="T59" fmla="*/ 0 h 260"/>
                <a:gd name="T60" fmla="*/ 0 w 507"/>
                <a:gd name="T61" fmla="*/ 0 h 260"/>
                <a:gd name="T62" fmla="*/ 0 w 507"/>
                <a:gd name="T63" fmla="*/ 0 h 260"/>
                <a:gd name="T64" fmla="*/ 0 w 507"/>
                <a:gd name="T65" fmla="*/ 0 h 26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7" h="260">
                  <a:moveTo>
                    <a:pt x="504" y="258"/>
                  </a:moveTo>
                  <a:lnTo>
                    <a:pt x="503" y="233"/>
                  </a:lnTo>
                  <a:lnTo>
                    <a:pt x="500" y="210"/>
                  </a:lnTo>
                  <a:lnTo>
                    <a:pt x="493" y="188"/>
                  </a:lnTo>
                  <a:lnTo>
                    <a:pt x="486" y="166"/>
                  </a:lnTo>
                  <a:lnTo>
                    <a:pt x="476" y="146"/>
                  </a:lnTo>
                  <a:lnTo>
                    <a:pt x="464" y="126"/>
                  </a:lnTo>
                  <a:lnTo>
                    <a:pt x="451" y="108"/>
                  </a:lnTo>
                  <a:lnTo>
                    <a:pt x="436" y="92"/>
                  </a:lnTo>
                  <a:lnTo>
                    <a:pt x="420" y="76"/>
                  </a:lnTo>
                  <a:lnTo>
                    <a:pt x="402" y="63"/>
                  </a:lnTo>
                  <a:lnTo>
                    <a:pt x="383" y="51"/>
                  </a:lnTo>
                  <a:lnTo>
                    <a:pt x="362" y="41"/>
                  </a:lnTo>
                  <a:lnTo>
                    <a:pt x="342" y="33"/>
                  </a:lnTo>
                  <a:lnTo>
                    <a:pt x="319" y="28"/>
                  </a:lnTo>
                  <a:lnTo>
                    <a:pt x="296" y="24"/>
                  </a:lnTo>
                  <a:lnTo>
                    <a:pt x="273" y="23"/>
                  </a:lnTo>
                  <a:lnTo>
                    <a:pt x="249" y="24"/>
                  </a:lnTo>
                  <a:lnTo>
                    <a:pt x="226" y="28"/>
                  </a:lnTo>
                  <a:lnTo>
                    <a:pt x="204" y="34"/>
                  </a:lnTo>
                  <a:lnTo>
                    <a:pt x="183" y="42"/>
                  </a:lnTo>
                  <a:lnTo>
                    <a:pt x="163" y="52"/>
                  </a:lnTo>
                  <a:lnTo>
                    <a:pt x="144" y="64"/>
                  </a:lnTo>
                  <a:lnTo>
                    <a:pt x="127" y="77"/>
                  </a:lnTo>
                  <a:lnTo>
                    <a:pt x="110" y="93"/>
                  </a:lnTo>
                  <a:lnTo>
                    <a:pt x="96" y="109"/>
                  </a:lnTo>
                  <a:lnTo>
                    <a:pt x="83" y="127"/>
                  </a:lnTo>
                  <a:lnTo>
                    <a:pt x="71" y="147"/>
                  </a:lnTo>
                  <a:lnTo>
                    <a:pt x="62" y="168"/>
                  </a:lnTo>
                  <a:lnTo>
                    <a:pt x="54" y="189"/>
                  </a:lnTo>
                  <a:lnTo>
                    <a:pt x="49" y="212"/>
                  </a:lnTo>
                  <a:lnTo>
                    <a:pt x="45" y="235"/>
                  </a:lnTo>
                  <a:lnTo>
                    <a:pt x="44" y="260"/>
                  </a:lnTo>
                  <a:lnTo>
                    <a:pt x="0" y="260"/>
                  </a:lnTo>
                  <a:lnTo>
                    <a:pt x="1" y="233"/>
                  </a:lnTo>
                  <a:lnTo>
                    <a:pt x="4" y="208"/>
                  </a:lnTo>
                  <a:lnTo>
                    <a:pt x="11" y="182"/>
                  </a:lnTo>
                  <a:lnTo>
                    <a:pt x="19" y="158"/>
                  </a:lnTo>
                  <a:lnTo>
                    <a:pt x="30" y="136"/>
                  </a:lnTo>
                  <a:lnTo>
                    <a:pt x="42" y="115"/>
                  </a:lnTo>
                  <a:lnTo>
                    <a:pt x="57" y="94"/>
                  </a:lnTo>
                  <a:lnTo>
                    <a:pt x="74" y="76"/>
                  </a:lnTo>
                  <a:lnTo>
                    <a:pt x="92" y="60"/>
                  </a:lnTo>
                  <a:lnTo>
                    <a:pt x="111" y="44"/>
                  </a:lnTo>
                  <a:lnTo>
                    <a:pt x="132" y="31"/>
                  </a:lnTo>
                  <a:lnTo>
                    <a:pt x="154" y="20"/>
                  </a:lnTo>
                  <a:lnTo>
                    <a:pt x="177" y="12"/>
                  </a:lnTo>
                  <a:lnTo>
                    <a:pt x="202" y="6"/>
                  </a:lnTo>
                  <a:lnTo>
                    <a:pt x="227" y="1"/>
                  </a:lnTo>
                  <a:lnTo>
                    <a:pt x="253" y="0"/>
                  </a:lnTo>
                  <a:lnTo>
                    <a:pt x="279" y="1"/>
                  </a:lnTo>
                  <a:lnTo>
                    <a:pt x="304" y="4"/>
                  </a:lnTo>
                  <a:lnTo>
                    <a:pt x="329" y="11"/>
                  </a:lnTo>
                  <a:lnTo>
                    <a:pt x="352" y="20"/>
                  </a:lnTo>
                  <a:lnTo>
                    <a:pt x="374" y="31"/>
                  </a:lnTo>
                  <a:lnTo>
                    <a:pt x="395" y="43"/>
                  </a:lnTo>
                  <a:lnTo>
                    <a:pt x="414" y="59"/>
                  </a:lnTo>
                  <a:lnTo>
                    <a:pt x="433" y="75"/>
                  </a:lnTo>
                  <a:lnTo>
                    <a:pt x="449" y="94"/>
                  </a:lnTo>
                  <a:lnTo>
                    <a:pt x="464" y="114"/>
                  </a:lnTo>
                  <a:lnTo>
                    <a:pt x="476" y="135"/>
                  </a:lnTo>
                  <a:lnTo>
                    <a:pt x="487" y="157"/>
                  </a:lnTo>
                  <a:lnTo>
                    <a:pt x="495" y="181"/>
                  </a:lnTo>
                  <a:lnTo>
                    <a:pt x="502" y="207"/>
                  </a:lnTo>
                  <a:lnTo>
                    <a:pt x="506" y="232"/>
                  </a:lnTo>
                  <a:lnTo>
                    <a:pt x="507" y="259"/>
                  </a:lnTo>
                  <a:lnTo>
                    <a:pt x="504" y="258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Freeform 23"/>
            <p:cNvSpPr>
              <a:spLocks/>
            </p:cNvSpPr>
            <p:nvPr/>
          </p:nvSpPr>
          <p:spPr bwMode="auto">
            <a:xfrm>
              <a:off x="4850" y="4186"/>
              <a:ext cx="64" cy="33"/>
            </a:xfrm>
            <a:custGeom>
              <a:avLst/>
              <a:gdLst>
                <a:gd name="T0" fmla="*/ 0 w 321"/>
                <a:gd name="T1" fmla="*/ 0 h 167"/>
                <a:gd name="T2" fmla="*/ 0 w 321"/>
                <a:gd name="T3" fmla="*/ 0 h 167"/>
                <a:gd name="T4" fmla="*/ 0 w 321"/>
                <a:gd name="T5" fmla="*/ 0 h 167"/>
                <a:gd name="T6" fmla="*/ 0 w 321"/>
                <a:gd name="T7" fmla="*/ 0 h 167"/>
                <a:gd name="T8" fmla="*/ 0 w 321"/>
                <a:gd name="T9" fmla="*/ 0 h 167"/>
                <a:gd name="T10" fmla="*/ 0 w 321"/>
                <a:gd name="T11" fmla="*/ 0 h 167"/>
                <a:gd name="T12" fmla="*/ 0 w 321"/>
                <a:gd name="T13" fmla="*/ 0 h 167"/>
                <a:gd name="T14" fmla="*/ 0 w 321"/>
                <a:gd name="T15" fmla="*/ 0 h 167"/>
                <a:gd name="T16" fmla="*/ 0 w 321"/>
                <a:gd name="T17" fmla="*/ 0 h 167"/>
                <a:gd name="T18" fmla="*/ 0 w 321"/>
                <a:gd name="T19" fmla="*/ 0 h 167"/>
                <a:gd name="T20" fmla="*/ 0 w 321"/>
                <a:gd name="T21" fmla="*/ 0 h 167"/>
                <a:gd name="T22" fmla="*/ 0 w 321"/>
                <a:gd name="T23" fmla="*/ 0 h 167"/>
                <a:gd name="T24" fmla="*/ 0 w 321"/>
                <a:gd name="T25" fmla="*/ 0 h 167"/>
                <a:gd name="T26" fmla="*/ 0 w 321"/>
                <a:gd name="T27" fmla="*/ 0 h 167"/>
                <a:gd name="T28" fmla="*/ 0 w 321"/>
                <a:gd name="T29" fmla="*/ 0 h 167"/>
                <a:gd name="T30" fmla="*/ 0 w 321"/>
                <a:gd name="T31" fmla="*/ 0 h 167"/>
                <a:gd name="T32" fmla="*/ 0 w 321"/>
                <a:gd name="T33" fmla="*/ 0 h 167"/>
                <a:gd name="T34" fmla="*/ 0 w 321"/>
                <a:gd name="T35" fmla="*/ 0 h 167"/>
                <a:gd name="T36" fmla="*/ 0 w 321"/>
                <a:gd name="T37" fmla="*/ 0 h 167"/>
                <a:gd name="T38" fmla="*/ 0 w 321"/>
                <a:gd name="T39" fmla="*/ 0 h 167"/>
                <a:gd name="T40" fmla="*/ 0 w 321"/>
                <a:gd name="T41" fmla="*/ 0 h 167"/>
                <a:gd name="T42" fmla="*/ 0 w 321"/>
                <a:gd name="T43" fmla="*/ 0 h 167"/>
                <a:gd name="T44" fmla="*/ 0 w 321"/>
                <a:gd name="T45" fmla="*/ 0 h 167"/>
                <a:gd name="T46" fmla="*/ 0 w 321"/>
                <a:gd name="T47" fmla="*/ 0 h 167"/>
                <a:gd name="T48" fmla="*/ 0 w 321"/>
                <a:gd name="T49" fmla="*/ 0 h 167"/>
                <a:gd name="T50" fmla="*/ 0 w 321"/>
                <a:gd name="T51" fmla="*/ 0 h 167"/>
                <a:gd name="T52" fmla="*/ 0 w 321"/>
                <a:gd name="T53" fmla="*/ 0 h 167"/>
                <a:gd name="T54" fmla="*/ 0 w 321"/>
                <a:gd name="T55" fmla="*/ 0 h 167"/>
                <a:gd name="T56" fmla="*/ 0 w 321"/>
                <a:gd name="T57" fmla="*/ 0 h 167"/>
                <a:gd name="T58" fmla="*/ 0 w 321"/>
                <a:gd name="T59" fmla="*/ 0 h 167"/>
                <a:gd name="T60" fmla="*/ 0 w 321"/>
                <a:gd name="T61" fmla="*/ 0 h 167"/>
                <a:gd name="T62" fmla="*/ 0 w 321"/>
                <a:gd name="T63" fmla="*/ 0 h 167"/>
                <a:gd name="T64" fmla="*/ 0 w 321"/>
                <a:gd name="T65" fmla="*/ 0 h 167"/>
                <a:gd name="T66" fmla="*/ 0 w 321"/>
                <a:gd name="T67" fmla="*/ 0 h 167"/>
                <a:gd name="T68" fmla="*/ 0 w 321"/>
                <a:gd name="T69" fmla="*/ 0 h 16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21" h="167">
                  <a:moveTo>
                    <a:pt x="318" y="165"/>
                  </a:moveTo>
                  <a:lnTo>
                    <a:pt x="315" y="136"/>
                  </a:lnTo>
                  <a:lnTo>
                    <a:pt x="307" y="110"/>
                  </a:lnTo>
                  <a:lnTo>
                    <a:pt x="294" y="86"/>
                  </a:lnTo>
                  <a:lnTo>
                    <a:pt x="277" y="66"/>
                  </a:lnTo>
                  <a:lnTo>
                    <a:pt x="256" y="50"/>
                  </a:lnTo>
                  <a:lnTo>
                    <a:pt x="232" y="36"/>
                  </a:lnTo>
                  <a:lnTo>
                    <a:pt x="206" y="29"/>
                  </a:lnTo>
                  <a:lnTo>
                    <a:pt x="178" y="26"/>
                  </a:lnTo>
                  <a:lnTo>
                    <a:pt x="151" y="30"/>
                  </a:lnTo>
                  <a:lnTo>
                    <a:pt x="125" y="38"/>
                  </a:lnTo>
                  <a:lnTo>
                    <a:pt x="104" y="51"/>
                  </a:lnTo>
                  <a:lnTo>
                    <a:pt x="84" y="67"/>
                  </a:lnTo>
                  <a:lnTo>
                    <a:pt x="68" y="88"/>
                  </a:lnTo>
                  <a:lnTo>
                    <a:pt x="56" y="113"/>
                  </a:lnTo>
                  <a:lnTo>
                    <a:pt x="49" y="138"/>
                  </a:lnTo>
                  <a:lnTo>
                    <a:pt x="46" y="167"/>
                  </a:lnTo>
                  <a:lnTo>
                    <a:pt x="0" y="167"/>
                  </a:lnTo>
                  <a:lnTo>
                    <a:pt x="3" y="133"/>
                  </a:lnTo>
                  <a:lnTo>
                    <a:pt x="12" y="102"/>
                  </a:lnTo>
                  <a:lnTo>
                    <a:pt x="26" y="73"/>
                  </a:lnTo>
                  <a:lnTo>
                    <a:pt x="44" y="49"/>
                  </a:lnTo>
                  <a:lnTo>
                    <a:pt x="67" y="29"/>
                  </a:lnTo>
                  <a:lnTo>
                    <a:pt x="94" y="13"/>
                  </a:lnTo>
                  <a:lnTo>
                    <a:pt x="124" y="3"/>
                  </a:lnTo>
                  <a:lnTo>
                    <a:pt x="157" y="0"/>
                  </a:lnTo>
                  <a:lnTo>
                    <a:pt x="189" y="3"/>
                  </a:lnTo>
                  <a:lnTo>
                    <a:pt x="221" y="13"/>
                  </a:lnTo>
                  <a:lnTo>
                    <a:pt x="249" y="28"/>
                  </a:lnTo>
                  <a:lnTo>
                    <a:pt x="272" y="47"/>
                  </a:lnTo>
                  <a:lnTo>
                    <a:pt x="293" y="72"/>
                  </a:lnTo>
                  <a:lnTo>
                    <a:pt x="308" y="101"/>
                  </a:lnTo>
                  <a:lnTo>
                    <a:pt x="318" y="131"/>
                  </a:lnTo>
                  <a:lnTo>
                    <a:pt x="321" y="165"/>
                  </a:lnTo>
                  <a:lnTo>
                    <a:pt x="318" y="165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Freeform 24"/>
            <p:cNvSpPr>
              <a:spLocks/>
            </p:cNvSpPr>
            <p:nvPr/>
          </p:nvSpPr>
          <p:spPr bwMode="auto">
            <a:xfrm>
              <a:off x="4813" y="4219"/>
              <a:ext cx="101" cy="51"/>
            </a:xfrm>
            <a:custGeom>
              <a:avLst/>
              <a:gdLst>
                <a:gd name="T0" fmla="*/ 0 w 507"/>
                <a:gd name="T1" fmla="*/ 0 h 255"/>
                <a:gd name="T2" fmla="*/ 0 w 507"/>
                <a:gd name="T3" fmla="*/ 0 h 255"/>
                <a:gd name="T4" fmla="*/ 0 w 507"/>
                <a:gd name="T5" fmla="*/ 0 h 255"/>
                <a:gd name="T6" fmla="*/ 0 w 507"/>
                <a:gd name="T7" fmla="*/ 0 h 255"/>
                <a:gd name="T8" fmla="*/ 0 w 507"/>
                <a:gd name="T9" fmla="*/ 0 h 255"/>
                <a:gd name="T10" fmla="*/ 0 w 507"/>
                <a:gd name="T11" fmla="*/ 0 h 255"/>
                <a:gd name="T12" fmla="*/ 0 w 507"/>
                <a:gd name="T13" fmla="*/ 0 h 255"/>
                <a:gd name="T14" fmla="*/ 0 w 507"/>
                <a:gd name="T15" fmla="*/ 0 h 255"/>
                <a:gd name="T16" fmla="*/ 0 w 507"/>
                <a:gd name="T17" fmla="*/ 0 h 255"/>
                <a:gd name="T18" fmla="*/ 0 w 507"/>
                <a:gd name="T19" fmla="*/ 0 h 255"/>
                <a:gd name="T20" fmla="*/ 0 w 507"/>
                <a:gd name="T21" fmla="*/ 0 h 255"/>
                <a:gd name="T22" fmla="*/ 0 w 507"/>
                <a:gd name="T23" fmla="*/ 0 h 255"/>
                <a:gd name="T24" fmla="*/ 0 w 507"/>
                <a:gd name="T25" fmla="*/ 0 h 255"/>
                <a:gd name="T26" fmla="*/ 0 w 507"/>
                <a:gd name="T27" fmla="*/ 0 h 255"/>
                <a:gd name="T28" fmla="*/ 0 w 507"/>
                <a:gd name="T29" fmla="*/ 0 h 255"/>
                <a:gd name="T30" fmla="*/ 0 w 507"/>
                <a:gd name="T31" fmla="*/ 0 h 255"/>
                <a:gd name="T32" fmla="*/ 0 w 507"/>
                <a:gd name="T33" fmla="*/ 0 h 255"/>
                <a:gd name="T34" fmla="*/ 0 w 507"/>
                <a:gd name="T35" fmla="*/ 0 h 255"/>
                <a:gd name="T36" fmla="*/ 0 w 507"/>
                <a:gd name="T37" fmla="*/ 0 h 255"/>
                <a:gd name="T38" fmla="*/ 0 w 507"/>
                <a:gd name="T39" fmla="*/ 0 h 255"/>
                <a:gd name="T40" fmla="*/ 0 w 507"/>
                <a:gd name="T41" fmla="*/ 0 h 255"/>
                <a:gd name="T42" fmla="*/ 0 w 507"/>
                <a:gd name="T43" fmla="*/ 0 h 255"/>
                <a:gd name="T44" fmla="*/ 0 w 507"/>
                <a:gd name="T45" fmla="*/ 0 h 255"/>
                <a:gd name="T46" fmla="*/ 0 w 507"/>
                <a:gd name="T47" fmla="*/ 0 h 255"/>
                <a:gd name="T48" fmla="*/ 0 w 507"/>
                <a:gd name="T49" fmla="*/ 0 h 255"/>
                <a:gd name="T50" fmla="*/ 0 w 507"/>
                <a:gd name="T51" fmla="*/ 0 h 255"/>
                <a:gd name="T52" fmla="*/ 0 w 507"/>
                <a:gd name="T53" fmla="*/ 0 h 255"/>
                <a:gd name="T54" fmla="*/ 0 w 507"/>
                <a:gd name="T55" fmla="*/ 0 h 255"/>
                <a:gd name="T56" fmla="*/ 0 w 507"/>
                <a:gd name="T57" fmla="*/ 0 h 255"/>
                <a:gd name="T58" fmla="*/ 0 w 507"/>
                <a:gd name="T59" fmla="*/ 0 h 255"/>
                <a:gd name="T60" fmla="*/ 0 w 507"/>
                <a:gd name="T61" fmla="*/ 0 h 255"/>
                <a:gd name="T62" fmla="*/ 0 w 507"/>
                <a:gd name="T63" fmla="*/ 0 h 255"/>
                <a:gd name="T64" fmla="*/ 0 w 507"/>
                <a:gd name="T65" fmla="*/ 0 h 25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7" h="255">
                  <a:moveTo>
                    <a:pt x="3" y="1"/>
                  </a:moveTo>
                  <a:lnTo>
                    <a:pt x="4" y="24"/>
                  </a:lnTo>
                  <a:lnTo>
                    <a:pt x="9" y="47"/>
                  </a:lnTo>
                  <a:lnTo>
                    <a:pt x="14" y="69"/>
                  </a:lnTo>
                  <a:lnTo>
                    <a:pt x="22" y="91"/>
                  </a:lnTo>
                  <a:lnTo>
                    <a:pt x="32" y="111"/>
                  </a:lnTo>
                  <a:lnTo>
                    <a:pt x="43" y="130"/>
                  </a:lnTo>
                  <a:lnTo>
                    <a:pt x="57" y="149"/>
                  </a:lnTo>
                  <a:lnTo>
                    <a:pt x="72" y="164"/>
                  </a:lnTo>
                  <a:lnTo>
                    <a:pt x="89" y="180"/>
                  </a:lnTo>
                  <a:lnTo>
                    <a:pt x="106" y="193"/>
                  </a:lnTo>
                  <a:lnTo>
                    <a:pt x="125" y="205"/>
                  </a:lnTo>
                  <a:lnTo>
                    <a:pt x="145" y="214"/>
                  </a:lnTo>
                  <a:lnTo>
                    <a:pt x="167" y="223"/>
                  </a:lnTo>
                  <a:lnTo>
                    <a:pt x="188" y="228"/>
                  </a:lnTo>
                  <a:lnTo>
                    <a:pt x="211" y="232"/>
                  </a:lnTo>
                  <a:lnTo>
                    <a:pt x="235" y="233"/>
                  </a:lnTo>
                  <a:lnTo>
                    <a:pt x="257" y="232"/>
                  </a:lnTo>
                  <a:lnTo>
                    <a:pt x="280" y="227"/>
                  </a:lnTo>
                  <a:lnTo>
                    <a:pt x="302" y="222"/>
                  </a:lnTo>
                  <a:lnTo>
                    <a:pt x="322" y="214"/>
                  </a:lnTo>
                  <a:lnTo>
                    <a:pt x="342" y="204"/>
                  </a:lnTo>
                  <a:lnTo>
                    <a:pt x="361" y="192"/>
                  </a:lnTo>
                  <a:lnTo>
                    <a:pt x="379" y="179"/>
                  </a:lnTo>
                  <a:lnTo>
                    <a:pt x="394" y="164"/>
                  </a:lnTo>
                  <a:lnTo>
                    <a:pt x="409" y="148"/>
                  </a:lnTo>
                  <a:lnTo>
                    <a:pt x="422" y="130"/>
                  </a:lnTo>
                  <a:lnTo>
                    <a:pt x="433" y="110"/>
                  </a:lnTo>
                  <a:lnTo>
                    <a:pt x="442" y="90"/>
                  </a:lnTo>
                  <a:lnTo>
                    <a:pt x="450" y="69"/>
                  </a:lnTo>
                  <a:lnTo>
                    <a:pt x="455" y="47"/>
                  </a:lnTo>
                  <a:lnTo>
                    <a:pt x="460" y="24"/>
                  </a:lnTo>
                  <a:lnTo>
                    <a:pt x="461" y="1"/>
                  </a:lnTo>
                  <a:lnTo>
                    <a:pt x="507" y="1"/>
                  </a:lnTo>
                  <a:lnTo>
                    <a:pt x="505" y="27"/>
                  </a:lnTo>
                  <a:lnTo>
                    <a:pt x="502" y="52"/>
                  </a:lnTo>
                  <a:lnTo>
                    <a:pt x="495" y="76"/>
                  </a:lnTo>
                  <a:lnTo>
                    <a:pt x="487" y="99"/>
                  </a:lnTo>
                  <a:lnTo>
                    <a:pt x="476" y="121"/>
                  </a:lnTo>
                  <a:lnTo>
                    <a:pt x="463" y="142"/>
                  </a:lnTo>
                  <a:lnTo>
                    <a:pt x="448" y="162"/>
                  </a:lnTo>
                  <a:lnTo>
                    <a:pt x="432" y="180"/>
                  </a:lnTo>
                  <a:lnTo>
                    <a:pt x="414" y="196"/>
                  </a:lnTo>
                  <a:lnTo>
                    <a:pt x="395" y="211"/>
                  </a:lnTo>
                  <a:lnTo>
                    <a:pt x="374" y="224"/>
                  </a:lnTo>
                  <a:lnTo>
                    <a:pt x="353" y="234"/>
                  </a:lnTo>
                  <a:lnTo>
                    <a:pt x="329" y="243"/>
                  </a:lnTo>
                  <a:lnTo>
                    <a:pt x="305" y="249"/>
                  </a:lnTo>
                  <a:lnTo>
                    <a:pt x="281" y="254"/>
                  </a:lnTo>
                  <a:lnTo>
                    <a:pt x="255" y="255"/>
                  </a:lnTo>
                  <a:lnTo>
                    <a:pt x="229" y="254"/>
                  </a:lnTo>
                  <a:lnTo>
                    <a:pt x="204" y="251"/>
                  </a:lnTo>
                  <a:lnTo>
                    <a:pt x="180" y="244"/>
                  </a:lnTo>
                  <a:lnTo>
                    <a:pt x="156" y="236"/>
                  </a:lnTo>
                  <a:lnTo>
                    <a:pt x="134" y="225"/>
                  </a:lnTo>
                  <a:lnTo>
                    <a:pt x="112" y="213"/>
                  </a:lnTo>
                  <a:lnTo>
                    <a:pt x="93" y="198"/>
                  </a:lnTo>
                  <a:lnTo>
                    <a:pt x="75" y="182"/>
                  </a:lnTo>
                  <a:lnTo>
                    <a:pt x="58" y="163"/>
                  </a:lnTo>
                  <a:lnTo>
                    <a:pt x="43" y="143"/>
                  </a:lnTo>
                  <a:lnTo>
                    <a:pt x="31" y="122"/>
                  </a:lnTo>
                  <a:lnTo>
                    <a:pt x="21" y="100"/>
                  </a:lnTo>
                  <a:lnTo>
                    <a:pt x="12" y="77"/>
                  </a:lnTo>
                  <a:lnTo>
                    <a:pt x="5" y="52"/>
                  </a:lnTo>
                  <a:lnTo>
                    <a:pt x="1" y="26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Freeform 25"/>
            <p:cNvSpPr>
              <a:spLocks/>
            </p:cNvSpPr>
            <p:nvPr/>
          </p:nvSpPr>
          <p:spPr bwMode="auto">
            <a:xfrm>
              <a:off x="4813" y="4219"/>
              <a:ext cx="65" cy="32"/>
            </a:xfrm>
            <a:custGeom>
              <a:avLst/>
              <a:gdLst>
                <a:gd name="T0" fmla="*/ 0 w 322"/>
                <a:gd name="T1" fmla="*/ 0 h 161"/>
                <a:gd name="T2" fmla="*/ 0 w 322"/>
                <a:gd name="T3" fmla="*/ 0 h 161"/>
                <a:gd name="T4" fmla="*/ 0 w 322"/>
                <a:gd name="T5" fmla="*/ 0 h 161"/>
                <a:gd name="T6" fmla="*/ 0 w 322"/>
                <a:gd name="T7" fmla="*/ 0 h 161"/>
                <a:gd name="T8" fmla="*/ 0 w 322"/>
                <a:gd name="T9" fmla="*/ 0 h 161"/>
                <a:gd name="T10" fmla="*/ 0 w 322"/>
                <a:gd name="T11" fmla="*/ 0 h 161"/>
                <a:gd name="T12" fmla="*/ 0 w 322"/>
                <a:gd name="T13" fmla="*/ 0 h 161"/>
                <a:gd name="T14" fmla="*/ 0 w 322"/>
                <a:gd name="T15" fmla="*/ 0 h 161"/>
                <a:gd name="T16" fmla="*/ 0 w 322"/>
                <a:gd name="T17" fmla="*/ 0 h 161"/>
                <a:gd name="T18" fmla="*/ 0 w 322"/>
                <a:gd name="T19" fmla="*/ 0 h 161"/>
                <a:gd name="T20" fmla="*/ 0 w 322"/>
                <a:gd name="T21" fmla="*/ 0 h 161"/>
                <a:gd name="T22" fmla="*/ 0 w 322"/>
                <a:gd name="T23" fmla="*/ 0 h 161"/>
                <a:gd name="T24" fmla="*/ 0 w 322"/>
                <a:gd name="T25" fmla="*/ 0 h 161"/>
                <a:gd name="T26" fmla="*/ 0 w 322"/>
                <a:gd name="T27" fmla="*/ 0 h 161"/>
                <a:gd name="T28" fmla="*/ 0 w 322"/>
                <a:gd name="T29" fmla="*/ 0 h 161"/>
                <a:gd name="T30" fmla="*/ 0 w 322"/>
                <a:gd name="T31" fmla="*/ 0 h 161"/>
                <a:gd name="T32" fmla="*/ 0 w 322"/>
                <a:gd name="T33" fmla="*/ 0 h 161"/>
                <a:gd name="T34" fmla="*/ 0 w 322"/>
                <a:gd name="T35" fmla="*/ 0 h 161"/>
                <a:gd name="T36" fmla="*/ 0 w 322"/>
                <a:gd name="T37" fmla="*/ 0 h 161"/>
                <a:gd name="T38" fmla="*/ 0 w 322"/>
                <a:gd name="T39" fmla="*/ 0 h 161"/>
                <a:gd name="T40" fmla="*/ 0 w 322"/>
                <a:gd name="T41" fmla="*/ 0 h 161"/>
                <a:gd name="T42" fmla="*/ 0 w 322"/>
                <a:gd name="T43" fmla="*/ 0 h 161"/>
                <a:gd name="T44" fmla="*/ 0 w 322"/>
                <a:gd name="T45" fmla="*/ 0 h 161"/>
                <a:gd name="T46" fmla="*/ 0 w 322"/>
                <a:gd name="T47" fmla="*/ 0 h 161"/>
                <a:gd name="T48" fmla="*/ 0 w 322"/>
                <a:gd name="T49" fmla="*/ 0 h 161"/>
                <a:gd name="T50" fmla="*/ 0 w 322"/>
                <a:gd name="T51" fmla="*/ 0 h 161"/>
                <a:gd name="T52" fmla="*/ 0 w 322"/>
                <a:gd name="T53" fmla="*/ 0 h 161"/>
                <a:gd name="T54" fmla="*/ 0 w 322"/>
                <a:gd name="T55" fmla="*/ 0 h 161"/>
                <a:gd name="T56" fmla="*/ 0 w 322"/>
                <a:gd name="T57" fmla="*/ 0 h 161"/>
                <a:gd name="T58" fmla="*/ 0 w 322"/>
                <a:gd name="T59" fmla="*/ 0 h 161"/>
                <a:gd name="T60" fmla="*/ 0 w 322"/>
                <a:gd name="T61" fmla="*/ 0 h 161"/>
                <a:gd name="T62" fmla="*/ 0 w 322"/>
                <a:gd name="T63" fmla="*/ 0 h 161"/>
                <a:gd name="T64" fmla="*/ 0 w 322"/>
                <a:gd name="T65" fmla="*/ 0 h 161"/>
                <a:gd name="T66" fmla="*/ 0 w 322"/>
                <a:gd name="T67" fmla="*/ 0 h 161"/>
                <a:gd name="T68" fmla="*/ 0 w 322"/>
                <a:gd name="T69" fmla="*/ 0 h 16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22" h="161">
                  <a:moveTo>
                    <a:pt x="4" y="1"/>
                  </a:moveTo>
                  <a:lnTo>
                    <a:pt x="8" y="28"/>
                  </a:lnTo>
                  <a:lnTo>
                    <a:pt x="15" y="54"/>
                  </a:lnTo>
                  <a:lnTo>
                    <a:pt x="28" y="77"/>
                  </a:lnTo>
                  <a:lnTo>
                    <a:pt x="46" y="97"/>
                  </a:lnTo>
                  <a:lnTo>
                    <a:pt x="66" y="112"/>
                  </a:lnTo>
                  <a:lnTo>
                    <a:pt x="90" y="125"/>
                  </a:lnTo>
                  <a:lnTo>
                    <a:pt x="116" y="132"/>
                  </a:lnTo>
                  <a:lnTo>
                    <a:pt x="144" y="135"/>
                  </a:lnTo>
                  <a:lnTo>
                    <a:pt x="171" y="132"/>
                  </a:lnTo>
                  <a:lnTo>
                    <a:pt x="196" y="125"/>
                  </a:lnTo>
                  <a:lnTo>
                    <a:pt x="217" y="112"/>
                  </a:lnTo>
                  <a:lnTo>
                    <a:pt x="237" y="96"/>
                  </a:lnTo>
                  <a:lnTo>
                    <a:pt x="253" y="76"/>
                  </a:lnTo>
                  <a:lnTo>
                    <a:pt x="265" y="53"/>
                  </a:lnTo>
                  <a:lnTo>
                    <a:pt x="273" y="27"/>
                  </a:lnTo>
                  <a:lnTo>
                    <a:pt x="276" y="0"/>
                  </a:lnTo>
                  <a:lnTo>
                    <a:pt x="322" y="0"/>
                  </a:lnTo>
                  <a:lnTo>
                    <a:pt x="319" y="33"/>
                  </a:lnTo>
                  <a:lnTo>
                    <a:pt x="309" y="63"/>
                  </a:lnTo>
                  <a:lnTo>
                    <a:pt x="295" y="90"/>
                  </a:lnTo>
                  <a:lnTo>
                    <a:pt x="277" y="115"/>
                  </a:lnTo>
                  <a:lnTo>
                    <a:pt x="253" y="133"/>
                  </a:lnTo>
                  <a:lnTo>
                    <a:pt x="227" y="149"/>
                  </a:lnTo>
                  <a:lnTo>
                    <a:pt x="197" y="158"/>
                  </a:lnTo>
                  <a:lnTo>
                    <a:pt x="166" y="161"/>
                  </a:lnTo>
                  <a:lnTo>
                    <a:pt x="133" y="158"/>
                  </a:lnTo>
                  <a:lnTo>
                    <a:pt x="102" y="149"/>
                  </a:lnTo>
                  <a:lnTo>
                    <a:pt x="74" y="135"/>
                  </a:lnTo>
                  <a:lnTo>
                    <a:pt x="49" y="116"/>
                  </a:lnTo>
                  <a:lnTo>
                    <a:pt x="29" y="93"/>
                  </a:lnTo>
                  <a:lnTo>
                    <a:pt x="13" y="65"/>
                  </a:lnTo>
                  <a:lnTo>
                    <a:pt x="3" y="34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Freeform 26"/>
            <p:cNvSpPr>
              <a:spLocks noEditPoints="1"/>
            </p:cNvSpPr>
            <p:nvPr/>
          </p:nvSpPr>
          <p:spPr bwMode="auto">
            <a:xfrm>
              <a:off x="4924" y="4172"/>
              <a:ext cx="96" cy="94"/>
            </a:xfrm>
            <a:custGeom>
              <a:avLst/>
              <a:gdLst>
                <a:gd name="T0" fmla="*/ 0 w 482"/>
                <a:gd name="T1" fmla="*/ 0 h 470"/>
                <a:gd name="T2" fmla="*/ 0 w 482"/>
                <a:gd name="T3" fmla="*/ 0 h 470"/>
                <a:gd name="T4" fmla="*/ 0 w 482"/>
                <a:gd name="T5" fmla="*/ 0 h 470"/>
                <a:gd name="T6" fmla="*/ 0 w 482"/>
                <a:gd name="T7" fmla="*/ 0 h 470"/>
                <a:gd name="T8" fmla="*/ 0 w 482"/>
                <a:gd name="T9" fmla="*/ 0 h 470"/>
                <a:gd name="T10" fmla="*/ 0 w 482"/>
                <a:gd name="T11" fmla="*/ 0 h 470"/>
                <a:gd name="T12" fmla="*/ 0 w 482"/>
                <a:gd name="T13" fmla="*/ 0 h 470"/>
                <a:gd name="T14" fmla="*/ 0 w 482"/>
                <a:gd name="T15" fmla="*/ 0 h 470"/>
                <a:gd name="T16" fmla="*/ 0 w 482"/>
                <a:gd name="T17" fmla="*/ 0 h 470"/>
                <a:gd name="T18" fmla="*/ 0 w 482"/>
                <a:gd name="T19" fmla="*/ 0 h 470"/>
                <a:gd name="T20" fmla="*/ 0 w 482"/>
                <a:gd name="T21" fmla="*/ 0 h 470"/>
                <a:gd name="T22" fmla="*/ 0 w 482"/>
                <a:gd name="T23" fmla="*/ 0 h 470"/>
                <a:gd name="T24" fmla="*/ 0 w 482"/>
                <a:gd name="T25" fmla="*/ 0 h 47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82" h="470">
                  <a:moveTo>
                    <a:pt x="0" y="470"/>
                  </a:moveTo>
                  <a:lnTo>
                    <a:pt x="245" y="0"/>
                  </a:lnTo>
                  <a:lnTo>
                    <a:pt x="399" y="0"/>
                  </a:lnTo>
                  <a:lnTo>
                    <a:pt x="482" y="470"/>
                  </a:lnTo>
                  <a:lnTo>
                    <a:pt x="332" y="470"/>
                  </a:lnTo>
                  <a:lnTo>
                    <a:pt x="325" y="408"/>
                  </a:lnTo>
                  <a:lnTo>
                    <a:pt x="175" y="408"/>
                  </a:lnTo>
                  <a:lnTo>
                    <a:pt x="147" y="470"/>
                  </a:lnTo>
                  <a:lnTo>
                    <a:pt x="0" y="470"/>
                  </a:lnTo>
                  <a:close/>
                  <a:moveTo>
                    <a:pt x="296" y="142"/>
                  </a:moveTo>
                  <a:lnTo>
                    <a:pt x="220" y="310"/>
                  </a:lnTo>
                  <a:lnTo>
                    <a:pt x="316" y="310"/>
                  </a:lnTo>
                  <a:lnTo>
                    <a:pt x="296" y="142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Freeform 27"/>
            <p:cNvSpPr>
              <a:spLocks/>
            </p:cNvSpPr>
            <p:nvPr/>
          </p:nvSpPr>
          <p:spPr bwMode="auto">
            <a:xfrm>
              <a:off x="5031" y="4172"/>
              <a:ext cx="47" cy="94"/>
            </a:xfrm>
            <a:custGeom>
              <a:avLst/>
              <a:gdLst>
                <a:gd name="T0" fmla="*/ 0 w 232"/>
                <a:gd name="T1" fmla="*/ 0 h 470"/>
                <a:gd name="T2" fmla="*/ 0 w 232"/>
                <a:gd name="T3" fmla="*/ 0 h 470"/>
                <a:gd name="T4" fmla="*/ 0 w 232"/>
                <a:gd name="T5" fmla="*/ 0 h 470"/>
                <a:gd name="T6" fmla="*/ 0 w 232"/>
                <a:gd name="T7" fmla="*/ 0 h 470"/>
                <a:gd name="T8" fmla="*/ 0 w 232"/>
                <a:gd name="T9" fmla="*/ 0 h 4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2" h="470">
                  <a:moveTo>
                    <a:pt x="0" y="470"/>
                  </a:moveTo>
                  <a:lnTo>
                    <a:pt x="81" y="0"/>
                  </a:lnTo>
                  <a:lnTo>
                    <a:pt x="232" y="0"/>
                  </a:lnTo>
                  <a:lnTo>
                    <a:pt x="152" y="470"/>
                  </a:lnTo>
                  <a:lnTo>
                    <a:pt x="0" y="47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Freeform 28"/>
            <p:cNvSpPr>
              <a:spLocks noEditPoints="1"/>
            </p:cNvSpPr>
            <p:nvPr/>
          </p:nvSpPr>
          <p:spPr bwMode="auto">
            <a:xfrm>
              <a:off x="5079" y="4172"/>
              <a:ext cx="96" cy="94"/>
            </a:xfrm>
            <a:custGeom>
              <a:avLst/>
              <a:gdLst>
                <a:gd name="T0" fmla="*/ 0 w 482"/>
                <a:gd name="T1" fmla="*/ 0 h 470"/>
                <a:gd name="T2" fmla="*/ 0 w 482"/>
                <a:gd name="T3" fmla="*/ 0 h 470"/>
                <a:gd name="T4" fmla="*/ 0 w 482"/>
                <a:gd name="T5" fmla="*/ 0 h 470"/>
                <a:gd name="T6" fmla="*/ 0 w 482"/>
                <a:gd name="T7" fmla="*/ 0 h 470"/>
                <a:gd name="T8" fmla="*/ 0 w 482"/>
                <a:gd name="T9" fmla="*/ 0 h 470"/>
                <a:gd name="T10" fmla="*/ 0 w 482"/>
                <a:gd name="T11" fmla="*/ 0 h 470"/>
                <a:gd name="T12" fmla="*/ 0 w 482"/>
                <a:gd name="T13" fmla="*/ 0 h 470"/>
                <a:gd name="T14" fmla="*/ 0 w 482"/>
                <a:gd name="T15" fmla="*/ 0 h 470"/>
                <a:gd name="T16" fmla="*/ 0 w 482"/>
                <a:gd name="T17" fmla="*/ 0 h 470"/>
                <a:gd name="T18" fmla="*/ 0 w 482"/>
                <a:gd name="T19" fmla="*/ 0 h 470"/>
                <a:gd name="T20" fmla="*/ 0 w 482"/>
                <a:gd name="T21" fmla="*/ 0 h 470"/>
                <a:gd name="T22" fmla="*/ 0 w 482"/>
                <a:gd name="T23" fmla="*/ 0 h 470"/>
                <a:gd name="T24" fmla="*/ 0 w 482"/>
                <a:gd name="T25" fmla="*/ 0 h 470"/>
                <a:gd name="T26" fmla="*/ 0 w 482"/>
                <a:gd name="T27" fmla="*/ 0 h 470"/>
                <a:gd name="T28" fmla="*/ 0 w 482"/>
                <a:gd name="T29" fmla="*/ 0 h 470"/>
                <a:gd name="T30" fmla="*/ 0 w 482"/>
                <a:gd name="T31" fmla="*/ 0 h 470"/>
                <a:gd name="T32" fmla="*/ 0 w 482"/>
                <a:gd name="T33" fmla="*/ 0 h 470"/>
                <a:gd name="T34" fmla="*/ 0 w 482"/>
                <a:gd name="T35" fmla="*/ 0 h 470"/>
                <a:gd name="T36" fmla="*/ 0 w 482"/>
                <a:gd name="T37" fmla="*/ 0 h 470"/>
                <a:gd name="T38" fmla="*/ 0 w 482"/>
                <a:gd name="T39" fmla="*/ 0 h 470"/>
                <a:gd name="T40" fmla="*/ 0 w 482"/>
                <a:gd name="T41" fmla="*/ 0 h 470"/>
                <a:gd name="T42" fmla="*/ 0 w 482"/>
                <a:gd name="T43" fmla="*/ 0 h 470"/>
                <a:gd name="T44" fmla="*/ 0 w 482"/>
                <a:gd name="T45" fmla="*/ 0 h 470"/>
                <a:gd name="T46" fmla="*/ 0 w 482"/>
                <a:gd name="T47" fmla="*/ 0 h 470"/>
                <a:gd name="T48" fmla="*/ 0 w 482"/>
                <a:gd name="T49" fmla="*/ 0 h 470"/>
                <a:gd name="T50" fmla="*/ 0 w 482"/>
                <a:gd name="T51" fmla="*/ 0 h 470"/>
                <a:gd name="T52" fmla="*/ 0 w 482"/>
                <a:gd name="T53" fmla="*/ 0 h 470"/>
                <a:gd name="T54" fmla="*/ 0 w 482"/>
                <a:gd name="T55" fmla="*/ 0 h 470"/>
                <a:gd name="T56" fmla="*/ 0 w 482"/>
                <a:gd name="T57" fmla="*/ 0 h 470"/>
                <a:gd name="T58" fmla="*/ 0 w 482"/>
                <a:gd name="T59" fmla="*/ 0 h 470"/>
                <a:gd name="T60" fmla="*/ 0 w 482"/>
                <a:gd name="T61" fmla="*/ 0 h 470"/>
                <a:gd name="T62" fmla="*/ 0 w 482"/>
                <a:gd name="T63" fmla="*/ 0 h 470"/>
                <a:gd name="T64" fmla="*/ 0 w 482"/>
                <a:gd name="T65" fmla="*/ 0 h 470"/>
                <a:gd name="T66" fmla="*/ 0 w 482"/>
                <a:gd name="T67" fmla="*/ 0 h 470"/>
                <a:gd name="T68" fmla="*/ 0 w 482"/>
                <a:gd name="T69" fmla="*/ 0 h 470"/>
                <a:gd name="T70" fmla="*/ 0 w 482"/>
                <a:gd name="T71" fmla="*/ 0 h 470"/>
                <a:gd name="T72" fmla="*/ 0 w 482"/>
                <a:gd name="T73" fmla="*/ 0 h 470"/>
                <a:gd name="T74" fmla="*/ 0 w 482"/>
                <a:gd name="T75" fmla="*/ 0 h 470"/>
                <a:gd name="T76" fmla="*/ 0 w 482"/>
                <a:gd name="T77" fmla="*/ 0 h 470"/>
                <a:gd name="T78" fmla="*/ 0 w 482"/>
                <a:gd name="T79" fmla="*/ 0 h 470"/>
                <a:gd name="T80" fmla="*/ 0 w 482"/>
                <a:gd name="T81" fmla="*/ 0 h 470"/>
                <a:gd name="T82" fmla="*/ 0 w 482"/>
                <a:gd name="T83" fmla="*/ 0 h 4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82" h="470">
                  <a:moveTo>
                    <a:pt x="178" y="306"/>
                  </a:moveTo>
                  <a:lnTo>
                    <a:pt x="150" y="470"/>
                  </a:lnTo>
                  <a:lnTo>
                    <a:pt x="0" y="470"/>
                  </a:lnTo>
                  <a:lnTo>
                    <a:pt x="80" y="0"/>
                  </a:lnTo>
                  <a:lnTo>
                    <a:pt x="298" y="0"/>
                  </a:lnTo>
                  <a:lnTo>
                    <a:pt x="325" y="0"/>
                  </a:lnTo>
                  <a:lnTo>
                    <a:pt x="350" y="2"/>
                  </a:lnTo>
                  <a:lnTo>
                    <a:pt x="372" y="5"/>
                  </a:lnTo>
                  <a:lnTo>
                    <a:pt x="393" y="8"/>
                  </a:lnTo>
                  <a:lnTo>
                    <a:pt x="410" y="12"/>
                  </a:lnTo>
                  <a:lnTo>
                    <a:pt x="425" y="18"/>
                  </a:lnTo>
                  <a:lnTo>
                    <a:pt x="440" y="25"/>
                  </a:lnTo>
                  <a:lnTo>
                    <a:pt x="451" y="32"/>
                  </a:lnTo>
                  <a:lnTo>
                    <a:pt x="460" y="41"/>
                  </a:lnTo>
                  <a:lnTo>
                    <a:pt x="468" y="51"/>
                  </a:lnTo>
                  <a:lnTo>
                    <a:pt x="474" y="62"/>
                  </a:lnTo>
                  <a:lnTo>
                    <a:pt x="478" y="74"/>
                  </a:lnTo>
                  <a:lnTo>
                    <a:pt x="481" y="88"/>
                  </a:lnTo>
                  <a:lnTo>
                    <a:pt x="482" y="102"/>
                  </a:lnTo>
                  <a:lnTo>
                    <a:pt x="481" y="117"/>
                  </a:lnTo>
                  <a:lnTo>
                    <a:pt x="478" y="134"/>
                  </a:lnTo>
                  <a:lnTo>
                    <a:pt x="474" y="154"/>
                  </a:lnTo>
                  <a:lnTo>
                    <a:pt x="467" y="173"/>
                  </a:lnTo>
                  <a:lnTo>
                    <a:pt x="458" y="190"/>
                  </a:lnTo>
                  <a:lnTo>
                    <a:pt x="447" y="206"/>
                  </a:lnTo>
                  <a:lnTo>
                    <a:pt x="434" y="220"/>
                  </a:lnTo>
                  <a:lnTo>
                    <a:pt x="419" y="232"/>
                  </a:lnTo>
                  <a:lnTo>
                    <a:pt x="401" y="242"/>
                  </a:lnTo>
                  <a:lnTo>
                    <a:pt x="381" y="249"/>
                  </a:lnTo>
                  <a:lnTo>
                    <a:pt x="397" y="255"/>
                  </a:lnTo>
                  <a:lnTo>
                    <a:pt x="411" y="262"/>
                  </a:lnTo>
                  <a:lnTo>
                    <a:pt x="423" y="271"/>
                  </a:lnTo>
                  <a:lnTo>
                    <a:pt x="432" y="282"/>
                  </a:lnTo>
                  <a:lnTo>
                    <a:pt x="438" y="297"/>
                  </a:lnTo>
                  <a:lnTo>
                    <a:pt x="442" y="316"/>
                  </a:lnTo>
                  <a:lnTo>
                    <a:pt x="442" y="342"/>
                  </a:lnTo>
                  <a:lnTo>
                    <a:pt x="437" y="374"/>
                  </a:lnTo>
                  <a:lnTo>
                    <a:pt x="434" y="395"/>
                  </a:lnTo>
                  <a:lnTo>
                    <a:pt x="431" y="412"/>
                  </a:lnTo>
                  <a:lnTo>
                    <a:pt x="429" y="427"/>
                  </a:lnTo>
                  <a:lnTo>
                    <a:pt x="428" y="438"/>
                  </a:lnTo>
                  <a:lnTo>
                    <a:pt x="428" y="446"/>
                  </a:lnTo>
                  <a:lnTo>
                    <a:pt x="430" y="451"/>
                  </a:lnTo>
                  <a:lnTo>
                    <a:pt x="434" y="454"/>
                  </a:lnTo>
                  <a:lnTo>
                    <a:pt x="440" y="456"/>
                  </a:lnTo>
                  <a:lnTo>
                    <a:pt x="436" y="470"/>
                  </a:lnTo>
                  <a:lnTo>
                    <a:pt x="284" y="470"/>
                  </a:lnTo>
                  <a:lnTo>
                    <a:pt x="283" y="464"/>
                  </a:lnTo>
                  <a:lnTo>
                    <a:pt x="283" y="458"/>
                  </a:lnTo>
                  <a:lnTo>
                    <a:pt x="283" y="450"/>
                  </a:lnTo>
                  <a:lnTo>
                    <a:pt x="284" y="440"/>
                  </a:lnTo>
                  <a:lnTo>
                    <a:pt x="285" y="429"/>
                  </a:lnTo>
                  <a:lnTo>
                    <a:pt x="286" y="417"/>
                  </a:lnTo>
                  <a:lnTo>
                    <a:pt x="288" y="402"/>
                  </a:lnTo>
                  <a:lnTo>
                    <a:pt x="290" y="388"/>
                  </a:lnTo>
                  <a:lnTo>
                    <a:pt x="294" y="367"/>
                  </a:lnTo>
                  <a:lnTo>
                    <a:pt x="295" y="349"/>
                  </a:lnTo>
                  <a:lnTo>
                    <a:pt x="292" y="335"/>
                  </a:lnTo>
                  <a:lnTo>
                    <a:pt x="288" y="324"/>
                  </a:lnTo>
                  <a:lnTo>
                    <a:pt x="279" y="316"/>
                  </a:lnTo>
                  <a:lnTo>
                    <a:pt x="265" y="311"/>
                  </a:lnTo>
                  <a:lnTo>
                    <a:pt x="248" y="307"/>
                  </a:lnTo>
                  <a:lnTo>
                    <a:pt x="224" y="306"/>
                  </a:lnTo>
                  <a:lnTo>
                    <a:pt x="178" y="306"/>
                  </a:lnTo>
                  <a:close/>
                  <a:moveTo>
                    <a:pt x="196" y="202"/>
                  </a:moveTo>
                  <a:lnTo>
                    <a:pt x="256" y="202"/>
                  </a:lnTo>
                  <a:lnTo>
                    <a:pt x="272" y="202"/>
                  </a:lnTo>
                  <a:lnTo>
                    <a:pt x="287" y="200"/>
                  </a:lnTo>
                  <a:lnTo>
                    <a:pt x="300" y="197"/>
                  </a:lnTo>
                  <a:lnTo>
                    <a:pt x="311" y="193"/>
                  </a:lnTo>
                  <a:lnTo>
                    <a:pt x="319" y="187"/>
                  </a:lnTo>
                  <a:lnTo>
                    <a:pt x="327" y="179"/>
                  </a:lnTo>
                  <a:lnTo>
                    <a:pt x="331" y="169"/>
                  </a:lnTo>
                  <a:lnTo>
                    <a:pt x="335" y="158"/>
                  </a:lnTo>
                  <a:lnTo>
                    <a:pt x="336" y="146"/>
                  </a:lnTo>
                  <a:lnTo>
                    <a:pt x="334" y="136"/>
                  </a:lnTo>
                  <a:lnTo>
                    <a:pt x="329" y="128"/>
                  </a:lnTo>
                  <a:lnTo>
                    <a:pt x="324" y="122"/>
                  </a:lnTo>
                  <a:lnTo>
                    <a:pt x="316" y="116"/>
                  </a:lnTo>
                  <a:lnTo>
                    <a:pt x="306" y="113"/>
                  </a:lnTo>
                  <a:lnTo>
                    <a:pt x="295" y="111"/>
                  </a:lnTo>
                  <a:lnTo>
                    <a:pt x="283" y="110"/>
                  </a:lnTo>
                  <a:lnTo>
                    <a:pt x="212" y="110"/>
                  </a:lnTo>
                  <a:lnTo>
                    <a:pt x="196" y="202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29"/>
            <p:cNvSpPr>
              <a:spLocks noEditPoints="1"/>
            </p:cNvSpPr>
            <p:nvPr/>
          </p:nvSpPr>
          <p:spPr bwMode="auto">
            <a:xfrm>
              <a:off x="5180" y="4172"/>
              <a:ext cx="93" cy="94"/>
            </a:xfrm>
            <a:custGeom>
              <a:avLst/>
              <a:gdLst>
                <a:gd name="T0" fmla="*/ 0 w 469"/>
                <a:gd name="T1" fmla="*/ 0 h 470"/>
                <a:gd name="T2" fmla="*/ 0 w 469"/>
                <a:gd name="T3" fmla="*/ 0 h 470"/>
                <a:gd name="T4" fmla="*/ 0 w 469"/>
                <a:gd name="T5" fmla="*/ 0 h 470"/>
                <a:gd name="T6" fmla="*/ 0 w 469"/>
                <a:gd name="T7" fmla="*/ 0 h 470"/>
                <a:gd name="T8" fmla="*/ 0 w 469"/>
                <a:gd name="T9" fmla="*/ 0 h 470"/>
                <a:gd name="T10" fmla="*/ 0 w 469"/>
                <a:gd name="T11" fmla="*/ 0 h 470"/>
                <a:gd name="T12" fmla="*/ 0 w 469"/>
                <a:gd name="T13" fmla="*/ 0 h 470"/>
                <a:gd name="T14" fmla="*/ 0 w 469"/>
                <a:gd name="T15" fmla="*/ 0 h 470"/>
                <a:gd name="T16" fmla="*/ 0 w 469"/>
                <a:gd name="T17" fmla="*/ 0 h 470"/>
                <a:gd name="T18" fmla="*/ 0 w 469"/>
                <a:gd name="T19" fmla="*/ 0 h 470"/>
                <a:gd name="T20" fmla="*/ 0 w 469"/>
                <a:gd name="T21" fmla="*/ 0 h 470"/>
                <a:gd name="T22" fmla="*/ 0 w 469"/>
                <a:gd name="T23" fmla="*/ 0 h 470"/>
                <a:gd name="T24" fmla="*/ 0 w 469"/>
                <a:gd name="T25" fmla="*/ 0 h 470"/>
                <a:gd name="T26" fmla="*/ 0 w 469"/>
                <a:gd name="T27" fmla="*/ 0 h 470"/>
                <a:gd name="T28" fmla="*/ 0 w 469"/>
                <a:gd name="T29" fmla="*/ 0 h 470"/>
                <a:gd name="T30" fmla="*/ 0 w 469"/>
                <a:gd name="T31" fmla="*/ 0 h 470"/>
                <a:gd name="T32" fmla="*/ 0 w 469"/>
                <a:gd name="T33" fmla="*/ 0 h 470"/>
                <a:gd name="T34" fmla="*/ 0 w 469"/>
                <a:gd name="T35" fmla="*/ 0 h 470"/>
                <a:gd name="T36" fmla="*/ 0 w 469"/>
                <a:gd name="T37" fmla="*/ 0 h 470"/>
                <a:gd name="T38" fmla="*/ 0 w 469"/>
                <a:gd name="T39" fmla="*/ 0 h 470"/>
                <a:gd name="T40" fmla="*/ 0 w 469"/>
                <a:gd name="T41" fmla="*/ 0 h 470"/>
                <a:gd name="T42" fmla="*/ 0 w 469"/>
                <a:gd name="T43" fmla="*/ 0 h 470"/>
                <a:gd name="T44" fmla="*/ 0 w 469"/>
                <a:gd name="T45" fmla="*/ 0 h 470"/>
                <a:gd name="T46" fmla="*/ 0 w 469"/>
                <a:gd name="T47" fmla="*/ 0 h 470"/>
                <a:gd name="T48" fmla="*/ 0 w 469"/>
                <a:gd name="T49" fmla="*/ 0 h 470"/>
                <a:gd name="T50" fmla="*/ 0 w 469"/>
                <a:gd name="T51" fmla="*/ 0 h 470"/>
                <a:gd name="T52" fmla="*/ 0 w 469"/>
                <a:gd name="T53" fmla="*/ 0 h 470"/>
                <a:gd name="T54" fmla="*/ 0 w 469"/>
                <a:gd name="T55" fmla="*/ 0 h 470"/>
                <a:gd name="T56" fmla="*/ 0 w 469"/>
                <a:gd name="T57" fmla="*/ 0 h 470"/>
                <a:gd name="T58" fmla="*/ 0 w 469"/>
                <a:gd name="T59" fmla="*/ 0 h 470"/>
                <a:gd name="T60" fmla="*/ 0 w 469"/>
                <a:gd name="T61" fmla="*/ 0 h 470"/>
                <a:gd name="T62" fmla="*/ 0 w 469"/>
                <a:gd name="T63" fmla="*/ 0 h 470"/>
                <a:gd name="T64" fmla="*/ 0 w 469"/>
                <a:gd name="T65" fmla="*/ 0 h 470"/>
                <a:gd name="T66" fmla="*/ 0 w 469"/>
                <a:gd name="T67" fmla="*/ 0 h 470"/>
                <a:gd name="T68" fmla="*/ 0 w 469"/>
                <a:gd name="T69" fmla="*/ 0 h 470"/>
                <a:gd name="T70" fmla="*/ 0 w 469"/>
                <a:gd name="T71" fmla="*/ 0 h 470"/>
                <a:gd name="T72" fmla="*/ 0 w 469"/>
                <a:gd name="T73" fmla="*/ 0 h 470"/>
                <a:gd name="T74" fmla="*/ 0 w 469"/>
                <a:gd name="T75" fmla="*/ 0 h 470"/>
                <a:gd name="T76" fmla="*/ 0 w 469"/>
                <a:gd name="T77" fmla="*/ 0 h 470"/>
                <a:gd name="T78" fmla="*/ 0 w 469"/>
                <a:gd name="T79" fmla="*/ 0 h 470"/>
                <a:gd name="T80" fmla="*/ 0 w 469"/>
                <a:gd name="T81" fmla="*/ 0 h 470"/>
                <a:gd name="T82" fmla="*/ 0 w 469"/>
                <a:gd name="T83" fmla="*/ 0 h 470"/>
                <a:gd name="T84" fmla="*/ 0 w 469"/>
                <a:gd name="T85" fmla="*/ 0 h 470"/>
                <a:gd name="T86" fmla="*/ 0 w 469"/>
                <a:gd name="T87" fmla="*/ 0 h 470"/>
                <a:gd name="T88" fmla="*/ 0 w 469"/>
                <a:gd name="T89" fmla="*/ 0 h 470"/>
                <a:gd name="T90" fmla="*/ 0 w 469"/>
                <a:gd name="T91" fmla="*/ 0 h 47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69" h="470">
                  <a:moveTo>
                    <a:pt x="0" y="470"/>
                  </a:moveTo>
                  <a:lnTo>
                    <a:pt x="81" y="0"/>
                  </a:lnTo>
                  <a:lnTo>
                    <a:pt x="301" y="0"/>
                  </a:lnTo>
                  <a:lnTo>
                    <a:pt x="320" y="0"/>
                  </a:lnTo>
                  <a:lnTo>
                    <a:pt x="338" y="1"/>
                  </a:lnTo>
                  <a:lnTo>
                    <a:pt x="356" y="4"/>
                  </a:lnTo>
                  <a:lnTo>
                    <a:pt x="372" y="6"/>
                  </a:lnTo>
                  <a:lnTo>
                    <a:pt x="388" y="9"/>
                  </a:lnTo>
                  <a:lnTo>
                    <a:pt x="403" y="12"/>
                  </a:lnTo>
                  <a:lnTo>
                    <a:pt x="416" y="18"/>
                  </a:lnTo>
                  <a:lnTo>
                    <a:pt x="428" y="25"/>
                  </a:lnTo>
                  <a:lnTo>
                    <a:pt x="438" y="31"/>
                  </a:lnTo>
                  <a:lnTo>
                    <a:pt x="448" y="40"/>
                  </a:lnTo>
                  <a:lnTo>
                    <a:pt x="456" y="50"/>
                  </a:lnTo>
                  <a:lnTo>
                    <a:pt x="461" y="60"/>
                  </a:lnTo>
                  <a:lnTo>
                    <a:pt x="465" y="73"/>
                  </a:lnTo>
                  <a:lnTo>
                    <a:pt x="468" y="86"/>
                  </a:lnTo>
                  <a:lnTo>
                    <a:pt x="469" y="102"/>
                  </a:lnTo>
                  <a:lnTo>
                    <a:pt x="467" y="118"/>
                  </a:lnTo>
                  <a:lnTo>
                    <a:pt x="462" y="136"/>
                  </a:lnTo>
                  <a:lnTo>
                    <a:pt x="456" y="152"/>
                  </a:lnTo>
                  <a:lnTo>
                    <a:pt x="447" y="167"/>
                  </a:lnTo>
                  <a:lnTo>
                    <a:pt x="436" y="180"/>
                  </a:lnTo>
                  <a:lnTo>
                    <a:pt x="425" y="193"/>
                  </a:lnTo>
                  <a:lnTo>
                    <a:pt x="414" y="202"/>
                  </a:lnTo>
                  <a:lnTo>
                    <a:pt x="401" y="212"/>
                  </a:lnTo>
                  <a:lnTo>
                    <a:pt x="389" y="220"/>
                  </a:lnTo>
                  <a:lnTo>
                    <a:pt x="405" y="227"/>
                  </a:lnTo>
                  <a:lnTo>
                    <a:pt x="419" y="236"/>
                  </a:lnTo>
                  <a:lnTo>
                    <a:pt x="430" y="247"/>
                  </a:lnTo>
                  <a:lnTo>
                    <a:pt x="438" y="260"/>
                  </a:lnTo>
                  <a:lnTo>
                    <a:pt x="445" y="275"/>
                  </a:lnTo>
                  <a:lnTo>
                    <a:pt x="448" y="292"/>
                  </a:lnTo>
                  <a:lnTo>
                    <a:pt x="448" y="310"/>
                  </a:lnTo>
                  <a:lnTo>
                    <a:pt x="446" y="328"/>
                  </a:lnTo>
                  <a:lnTo>
                    <a:pt x="442" y="347"/>
                  </a:lnTo>
                  <a:lnTo>
                    <a:pt x="436" y="365"/>
                  </a:lnTo>
                  <a:lnTo>
                    <a:pt x="430" y="380"/>
                  </a:lnTo>
                  <a:lnTo>
                    <a:pt x="421" y="395"/>
                  </a:lnTo>
                  <a:lnTo>
                    <a:pt x="411" y="408"/>
                  </a:lnTo>
                  <a:lnTo>
                    <a:pt x="399" y="419"/>
                  </a:lnTo>
                  <a:lnTo>
                    <a:pt x="388" y="430"/>
                  </a:lnTo>
                  <a:lnTo>
                    <a:pt x="373" y="439"/>
                  </a:lnTo>
                  <a:lnTo>
                    <a:pt x="358" y="447"/>
                  </a:lnTo>
                  <a:lnTo>
                    <a:pt x="342" y="453"/>
                  </a:lnTo>
                  <a:lnTo>
                    <a:pt x="325" y="458"/>
                  </a:lnTo>
                  <a:lnTo>
                    <a:pt x="306" y="462"/>
                  </a:lnTo>
                  <a:lnTo>
                    <a:pt x="287" y="465"/>
                  </a:lnTo>
                  <a:lnTo>
                    <a:pt x="267" y="468"/>
                  </a:lnTo>
                  <a:lnTo>
                    <a:pt x="246" y="470"/>
                  </a:lnTo>
                  <a:lnTo>
                    <a:pt x="224" y="470"/>
                  </a:lnTo>
                  <a:lnTo>
                    <a:pt x="0" y="470"/>
                  </a:lnTo>
                  <a:close/>
                  <a:moveTo>
                    <a:pt x="184" y="273"/>
                  </a:moveTo>
                  <a:lnTo>
                    <a:pt x="169" y="360"/>
                  </a:lnTo>
                  <a:lnTo>
                    <a:pt x="235" y="360"/>
                  </a:lnTo>
                  <a:lnTo>
                    <a:pt x="248" y="360"/>
                  </a:lnTo>
                  <a:lnTo>
                    <a:pt x="261" y="358"/>
                  </a:lnTo>
                  <a:lnTo>
                    <a:pt x="273" y="356"/>
                  </a:lnTo>
                  <a:lnTo>
                    <a:pt x="283" y="352"/>
                  </a:lnTo>
                  <a:lnTo>
                    <a:pt x="292" y="346"/>
                  </a:lnTo>
                  <a:lnTo>
                    <a:pt x="299" y="339"/>
                  </a:lnTo>
                  <a:lnTo>
                    <a:pt x="304" y="330"/>
                  </a:lnTo>
                  <a:lnTo>
                    <a:pt x="308" y="317"/>
                  </a:lnTo>
                  <a:lnTo>
                    <a:pt x="309" y="304"/>
                  </a:lnTo>
                  <a:lnTo>
                    <a:pt x="305" y="293"/>
                  </a:lnTo>
                  <a:lnTo>
                    <a:pt x="300" y="285"/>
                  </a:lnTo>
                  <a:lnTo>
                    <a:pt x="291" y="280"/>
                  </a:lnTo>
                  <a:lnTo>
                    <a:pt x="279" y="276"/>
                  </a:lnTo>
                  <a:lnTo>
                    <a:pt x="265" y="274"/>
                  </a:lnTo>
                  <a:lnTo>
                    <a:pt x="250" y="273"/>
                  </a:lnTo>
                  <a:lnTo>
                    <a:pt x="233" y="273"/>
                  </a:lnTo>
                  <a:lnTo>
                    <a:pt x="184" y="273"/>
                  </a:lnTo>
                  <a:close/>
                  <a:moveTo>
                    <a:pt x="212" y="110"/>
                  </a:moveTo>
                  <a:lnTo>
                    <a:pt x="199" y="188"/>
                  </a:lnTo>
                  <a:lnTo>
                    <a:pt x="262" y="188"/>
                  </a:lnTo>
                  <a:lnTo>
                    <a:pt x="273" y="187"/>
                  </a:lnTo>
                  <a:lnTo>
                    <a:pt x="284" y="186"/>
                  </a:lnTo>
                  <a:lnTo>
                    <a:pt x="292" y="183"/>
                  </a:lnTo>
                  <a:lnTo>
                    <a:pt x="301" y="178"/>
                  </a:lnTo>
                  <a:lnTo>
                    <a:pt x="309" y="173"/>
                  </a:lnTo>
                  <a:lnTo>
                    <a:pt x="314" y="165"/>
                  </a:lnTo>
                  <a:lnTo>
                    <a:pt x="318" y="157"/>
                  </a:lnTo>
                  <a:lnTo>
                    <a:pt x="320" y="147"/>
                  </a:lnTo>
                  <a:lnTo>
                    <a:pt x="322" y="135"/>
                  </a:lnTo>
                  <a:lnTo>
                    <a:pt x="319" y="126"/>
                  </a:lnTo>
                  <a:lnTo>
                    <a:pt x="314" y="120"/>
                  </a:lnTo>
                  <a:lnTo>
                    <a:pt x="308" y="115"/>
                  </a:lnTo>
                  <a:lnTo>
                    <a:pt x="299" y="112"/>
                  </a:lnTo>
                  <a:lnTo>
                    <a:pt x="288" y="111"/>
                  </a:lnTo>
                  <a:lnTo>
                    <a:pt x="277" y="110"/>
                  </a:lnTo>
                  <a:lnTo>
                    <a:pt x="265" y="110"/>
                  </a:lnTo>
                  <a:lnTo>
                    <a:pt x="212" y="11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30"/>
            <p:cNvSpPr>
              <a:spLocks/>
            </p:cNvSpPr>
            <p:nvPr/>
          </p:nvSpPr>
          <p:spPr bwMode="auto">
            <a:xfrm>
              <a:off x="5285" y="4172"/>
              <a:ext cx="98" cy="96"/>
            </a:xfrm>
            <a:custGeom>
              <a:avLst/>
              <a:gdLst>
                <a:gd name="T0" fmla="*/ 0 w 494"/>
                <a:gd name="T1" fmla="*/ 0 h 482"/>
                <a:gd name="T2" fmla="*/ 0 w 494"/>
                <a:gd name="T3" fmla="*/ 0 h 482"/>
                <a:gd name="T4" fmla="*/ 0 w 494"/>
                <a:gd name="T5" fmla="*/ 0 h 482"/>
                <a:gd name="T6" fmla="*/ 0 w 494"/>
                <a:gd name="T7" fmla="*/ 0 h 482"/>
                <a:gd name="T8" fmla="*/ 0 w 494"/>
                <a:gd name="T9" fmla="*/ 0 h 482"/>
                <a:gd name="T10" fmla="*/ 0 w 494"/>
                <a:gd name="T11" fmla="*/ 0 h 482"/>
                <a:gd name="T12" fmla="*/ 0 w 494"/>
                <a:gd name="T13" fmla="*/ 0 h 482"/>
                <a:gd name="T14" fmla="*/ 0 w 494"/>
                <a:gd name="T15" fmla="*/ 0 h 482"/>
                <a:gd name="T16" fmla="*/ 0 w 494"/>
                <a:gd name="T17" fmla="*/ 0 h 482"/>
                <a:gd name="T18" fmla="*/ 0 w 494"/>
                <a:gd name="T19" fmla="*/ 0 h 482"/>
                <a:gd name="T20" fmla="*/ 0 w 494"/>
                <a:gd name="T21" fmla="*/ 0 h 482"/>
                <a:gd name="T22" fmla="*/ 0 w 494"/>
                <a:gd name="T23" fmla="*/ 0 h 482"/>
                <a:gd name="T24" fmla="*/ 0 w 494"/>
                <a:gd name="T25" fmla="*/ 0 h 482"/>
                <a:gd name="T26" fmla="*/ 0 w 494"/>
                <a:gd name="T27" fmla="*/ 0 h 482"/>
                <a:gd name="T28" fmla="*/ 0 w 494"/>
                <a:gd name="T29" fmla="*/ 0 h 482"/>
                <a:gd name="T30" fmla="*/ 0 w 494"/>
                <a:gd name="T31" fmla="*/ 0 h 482"/>
                <a:gd name="T32" fmla="*/ 0 w 494"/>
                <a:gd name="T33" fmla="*/ 0 h 482"/>
                <a:gd name="T34" fmla="*/ 0 w 494"/>
                <a:gd name="T35" fmla="*/ 0 h 482"/>
                <a:gd name="T36" fmla="*/ 0 w 494"/>
                <a:gd name="T37" fmla="*/ 0 h 482"/>
                <a:gd name="T38" fmla="*/ 0 w 494"/>
                <a:gd name="T39" fmla="*/ 0 h 482"/>
                <a:gd name="T40" fmla="*/ 0 w 494"/>
                <a:gd name="T41" fmla="*/ 0 h 482"/>
                <a:gd name="T42" fmla="*/ 0 w 494"/>
                <a:gd name="T43" fmla="*/ 0 h 482"/>
                <a:gd name="T44" fmla="*/ 0 w 494"/>
                <a:gd name="T45" fmla="*/ 0 h 482"/>
                <a:gd name="T46" fmla="*/ 0 w 494"/>
                <a:gd name="T47" fmla="*/ 0 h 482"/>
                <a:gd name="T48" fmla="*/ 0 w 494"/>
                <a:gd name="T49" fmla="*/ 0 h 482"/>
                <a:gd name="T50" fmla="*/ 0 w 494"/>
                <a:gd name="T51" fmla="*/ 0 h 482"/>
                <a:gd name="T52" fmla="*/ 0 w 494"/>
                <a:gd name="T53" fmla="*/ 0 h 482"/>
                <a:gd name="T54" fmla="*/ 0 w 494"/>
                <a:gd name="T55" fmla="*/ 0 h 482"/>
                <a:gd name="T56" fmla="*/ 0 w 494"/>
                <a:gd name="T57" fmla="*/ 0 h 482"/>
                <a:gd name="T58" fmla="*/ 0 w 494"/>
                <a:gd name="T59" fmla="*/ 0 h 482"/>
                <a:gd name="T60" fmla="*/ 0 w 494"/>
                <a:gd name="T61" fmla="*/ 0 h 482"/>
                <a:gd name="T62" fmla="*/ 0 w 494"/>
                <a:gd name="T63" fmla="*/ 0 h 482"/>
                <a:gd name="T64" fmla="*/ 0 w 494"/>
                <a:gd name="T65" fmla="*/ 0 h 482"/>
                <a:gd name="T66" fmla="*/ 0 w 494"/>
                <a:gd name="T67" fmla="*/ 0 h 482"/>
                <a:gd name="T68" fmla="*/ 0 w 494"/>
                <a:gd name="T69" fmla="*/ 0 h 482"/>
                <a:gd name="T70" fmla="*/ 0 w 494"/>
                <a:gd name="T71" fmla="*/ 0 h 482"/>
                <a:gd name="T72" fmla="*/ 0 w 494"/>
                <a:gd name="T73" fmla="*/ 0 h 482"/>
                <a:gd name="T74" fmla="*/ 0 w 494"/>
                <a:gd name="T75" fmla="*/ 0 h 482"/>
                <a:gd name="T76" fmla="*/ 0 w 494"/>
                <a:gd name="T77" fmla="*/ 0 h 482"/>
                <a:gd name="T78" fmla="*/ 0 w 494"/>
                <a:gd name="T79" fmla="*/ 0 h 482"/>
                <a:gd name="T80" fmla="*/ 0 w 494"/>
                <a:gd name="T81" fmla="*/ 0 h 482"/>
                <a:gd name="T82" fmla="*/ 0 w 494"/>
                <a:gd name="T83" fmla="*/ 0 h 482"/>
                <a:gd name="T84" fmla="*/ 0 w 494"/>
                <a:gd name="T85" fmla="*/ 0 h 482"/>
                <a:gd name="T86" fmla="*/ 0 w 494"/>
                <a:gd name="T87" fmla="*/ 0 h 482"/>
                <a:gd name="T88" fmla="*/ 0 w 494"/>
                <a:gd name="T89" fmla="*/ 0 h 482"/>
                <a:gd name="T90" fmla="*/ 0 w 494"/>
                <a:gd name="T91" fmla="*/ 0 h 482"/>
                <a:gd name="T92" fmla="*/ 0 w 494"/>
                <a:gd name="T93" fmla="*/ 0 h 482"/>
                <a:gd name="T94" fmla="*/ 0 w 494"/>
                <a:gd name="T95" fmla="*/ 0 h 482"/>
                <a:gd name="T96" fmla="*/ 0 w 494"/>
                <a:gd name="T97" fmla="*/ 0 h 482"/>
                <a:gd name="T98" fmla="*/ 0 w 494"/>
                <a:gd name="T99" fmla="*/ 0 h 482"/>
                <a:gd name="T100" fmla="*/ 0 w 494"/>
                <a:gd name="T101" fmla="*/ 0 h 482"/>
                <a:gd name="T102" fmla="*/ 0 w 494"/>
                <a:gd name="T103" fmla="*/ 0 h 482"/>
                <a:gd name="T104" fmla="*/ 0 w 494"/>
                <a:gd name="T105" fmla="*/ 0 h 482"/>
                <a:gd name="T106" fmla="*/ 0 w 494"/>
                <a:gd name="T107" fmla="*/ 0 h 482"/>
                <a:gd name="T108" fmla="*/ 0 w 494"/>
                <a:gd name="T109" fmla="*/ 0 h 48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94" h="482">
                  <a:moveTo>
                    <a:pt x="52" y="0"/>
                  </a:moveTo>
                  <a:lnTo>
                    <a:pt x="202" y="0"/>
                  </a:lnTo>
                  <a:lnTo>
                    <a:pt x="154" y="281"/>
                  </a:lnTo>
                  <a:lnTo>
                    <a:pt x="151" y="297"/>
                  </a:lnTo>
                  <a:lnTo>
                    <a:pt x="150" y="314"/>
                  </a:lnTo>
                  <a:lnTo>
                    <a:pt x="151" y="328"/>
                  </a:lnTo>
                  <a:lnTo>
                    <a:pt x="156" y="342"/>
                  </a:lnTo>
                  <a:lnTo>
                    <a:pt x="163" y="352"/>
                  </a:lnTo>
                  <a:lnTo>
                    <a:pt x="174" y="360"/>
                  </a:lnTo>
                  <a:lnTo>
                    <a:pt x="189" y="365"/>
                  </a:lnTo>
                  <a:lnTo>
                    <a:pt x="210" y="367"/>
                  </a:lnTo>
                  <a:lnTo>
                    <a:pt x="228" y="366"/>
                  </a:lnTo>
                  <a:lnTo>
                    <a:pt x="244" y="360"/>
                  </a:lnTo>
                  <a:lnTo>
                    <a:pt x="258" y="353"/>
                  </a:lnTo>
                  <a:lnTo>
                    <a:pt x="269" y="343"/>
                  </a:lnTo>
                  <a:lnTo>
                    <a:pt x="278" y="331"/>
                  </a:lnTo>
                  <a:lnTo>
                    <a:pt x="284" y="316"/>
                  </a:lnTo>
                  <a:lnTo>
                    <a:pt x="290" y="300"/>
                  </a:lnTo>
                  <a:lnTo>
                    <a:pt x="294" y="281"/>
                  </a:lnTo>
                  <a:lnTo>
                    <a:pt x="343" y="0"/>
                  </a:lnTo>
                  <a:lnTo>
                    <a:pt x="494" y="0"/>
                  </a:lnTo>
                  <a:lnTo>
                    <a:pt x="448" y="265"/>
                  </a:lnTo>
                  <a:lnTo>
                    <a:pt x="442" y="293"/>
                  </a:lnTo>
                  <a:lnTo>
                    <a:pt x="436" y="317"/>
                  </a:lnTo>
                  <a:lnTo>
                    <a:pt x="427" y="342"/>
                  </a:lnTo>
                  <a:lnTo>
                    <a:pt x="418" y="363"/>
                  </a:lnTo>
                  <a:lnTo>
                    <a:pt x="408" y="383"/>
                  </a:lnTo>
                  <a:lnTo>
                    <a:pt x="395" y="400"/>
                  </a:lnTo>
                  <a:lnTo>
                    <a:pt x="382" y="416"/>
                  </a:lnTo>
                  <a:lnTo>
                    <a:pt x="367" y="430"/>
                  </a:lnTo>
                  <a:lnTo>
                    <a:pt x="350" y="442"/>
                  </a:lnTo>
                  <a:lnTo>
                    <a:pt x="332" y="453"/>
                  </a:lnTo>
                  <a:lnTo>
                    <a:pt x="313" y="462"/>
                  </a:lnTo>
                  <a:lnTo>
                    <a:pt x="291" y="469"/>
                  </a:lnTo>
                  <a:lnTo>
                    <a:pt x="268" y="475"/>
                  </a:lnTo>
                  <a:lnTo>
                    <a:pt x="244" y="479"/>
                  </a:lnTo>
                  <a:lnTo>
                    <a:pt x="218" y="481"/>
                  </a:lnTo>
                  <a:lnTo>
                    <a:pt x="190" y="482"/>
                  </a:lnTo>
                  <a:lnTo>
                    <a:pt x="164" y="481"/>
                  </a:lnTo>
                  <a:lnTo>
                    <a:pt x="141" y="480"/>
                  </a:lnTo>
                  <a:lnTo>
                    <a:pt x="118" y="475"/>
                  </a:lnTo>
                  <a:lnTo>
                    <a:pt x="97" y="471"/>
                  </a:lnTo>
                  <a:lnTo>
                    <a:pt x="79" y="464"/>
                  </a:lnTo>
                  <a:lnTo>
                    <a:pt x="62" y="456"/>
                  </a:lnTo>
                  <a:lnTo>
                    <a:pt x="48" y="446"/>
                  </a:lnTo>
                  <a:lnTo>
                    <a:pt x="35" y="435"/>
                  </a:lnTo>
                  <a:lnTo>
                    <a:pt x="24" y="420"/>
                  </a:lnTo>
                  <a:lnTo>
                    <a:pt x="14" y="405"/>
                  </a:lnTo>
                  <a:lnTo>
                    <a:pt x="7" y="387"/>
                  </a:lnTo>
                  <a:lnTo>
                    <a:pt x="3" y="367"/>
                  </a:lnTo>
                  <a:lnTo>
                    <a:pt x="0" y="345"/>
                  </a:lnTo>
                  <a:lnTo>
                    <a:pt x="0" y="321"/>
                  </a:lnTo>
                  <a:lnTo>
                    <a:pt x="1" y="294"/>
                  </a:lnTo>
                  <a:lnTo>
                    <a:pt x="5" y="265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Freeform 31"/>
            <p:cNvSpPr>
              <a:spLocks/>
            </p:cNvSpPr>
            <p:nvPr/>
          </p:nvSpPr>
          <p:spPr bwMode="auto">
            <a:xfrm>
              <a:off x="5385" y="4169"/>
              <a:ext cx="88" cy="99"/>
            </a:xfrm>
            <a:custGeom>
              <a:avLst/>
              <a:gdLst>
                <a:gd name="T0" fmla="*/ 0 w 439"/>
                <a:gd name="T1" fmla="*/ 0 h 494"/>
                <a:gd name="T2" fmla="*/ 0 w 439"/>
                <a:gd name="T3" fmla="*/ 0 h 494"/>
                <a:gd name="T4" fmla="*/ 0 w 439"/>
                <a:gd name="T5" fmla="*/ 0 h 494"/>
                <a:gd name="T6" fmla="*/ 0 w 439"/>
                <a:gd name="T7" fmla="*/ 0 h 494"/>
                <a:gd name="T8" fmla="*/ 0 w 439"/>
                <a:gd name="T9" fmla="*/ 0 h 494"/>
                <a:gd name="T10" fmla="*/ 0 w 439"/>
                <a:gd name="T11" fmla="*/ 0 h 494"/>
                <a:gd name="T12" fmla="*/ 0 w 439"/>
                <a:gd name="T13" fmla="*/ 0 h 494"/>
                <a:gd name="T14" fmla="*/ 0 w 439"/>
                <a:gd name="T15" fmla="*/ 0 h 494"/>
                <a:gd name="T16" fmla="*/ 0 w 439"/>
                <a:gd name="T17" fmla="*/ 0 h 494"/>
                <a:gd name="T18" fmla="*/ 0 w 439"/>
                <a:gd name="T19" fmla="*/ 0 h 494"/>
                <a:gd name="T20" fmla="*/ 0 w 439"/>
                <a:gd name="T21" fmla="*/ 0 h 494"/>
                <a:gd name="T22" fmla="*/ 0 w 439"/>
                <a:gd name="T23" fmla="*/ 0 h 494"/>
                <a:gd name="T24" fmla="*/ 0 w 439"/>
                <a:gd name="T25" fmla="*/ 0 h 494"/>
                <a:gd name="T26" fmla="*/ 0 w 439"/>
                <a:gd name="T27" fmla="*/ 0 h 494"/>
                <a:gd name="T28" fmla="*/ 0 w 439"/>
                <a:gd name="T29" fmla="*/ 0 h 494"/>
                <a:gd name="T30" fmla="*/ 0 w 439"/>
                <a:gd name="T31" fmla="*/ 0 h 494"/>
                <a:gd name="T32" fmla="*/ 0 w 439"/>
                <a:gd name="T33" fmla="*/ 0 h 494"/>
                <a:gd name="T34" fmla="*/ 0 w 439"/>
                <a:gd name="T35" fmla="*/ 0 h 494"/>
                <a:gd name="T36" fmla="*/ 0 w 439"/>
                <a:gd name="T37" fmla="*/ 0 h 494"/>
                <a:gd name="T38" fmla="*/ 0 w 439"/>
                <a:gd name="T39" fmla="*/ 0 h 494"/>
                <a:gd name="T40" fmla="*/ 0 w 439"/>
                <a:gd name="T41" fmla="*/ 0 h 494"/>
                <a:gd name="T42" fmla="*/ 0 w 439"/>
                <a:gd name="T43" fmla="*/ 0 h 494"/>
                <a:gd name="T44" fmla="*/ 0 w 439"/>
                <a:gd name="T45" fmla="*/ 0 h 494"/>
                <a:gd name="T46" fmla="*/ 0 w 439"/>
                <a:gd name="T47" fmla="*/ 0 h 494"/>
                <a:gd name="T48" fmla="*/ 0 w 439"/>
                <a:gd name="T49" fmla="*/ 0 h 494"/>
                <a:gd name="T50" fmla="*/ 0 w 439"/>
                <a:gd name="T51" fmla="*/ 0 h 494"/>
                <a:gd name="T52" fmla="*/ 0 w 439"/>
                <a:gd name="T53" fmla="*/ 0 h 494"/>
                <a:gd name="T54" fmla="*/ 0 w 439"/>
                <a:gd name="T55" fmla="*/ 0 h 494"/>
                <a:gd name="T56" fmla="*/ 0 w 439"/>
                <a:gd name="T57" fmla="*/ 0 h 494"/>
                <a:gd name="T58" fmla="*/ 0 w 439"/>
                <a:gd name="T59" fmla="*/ 0 h 494"/>
                <a:gd name="T60" fmla="*/ 0 w 439"/>
                <a:gd name="T61" fmla="*/ 0 h 494"/>
                <a:gd name="T62" fmla="*/ 0 w 439"/>
                <a:gd name="T63" fmla="*/ 0 h 494"/>
                <a:gd name="T64" fmla="*/ 0 w 439"/>
                <a:gd name="T65" fmla="*/ 0 h 494"/>
                <a:gd name="T66" fmla="*/ 0 w 439"/>
                <a:gd name="T67" fmla="*/ 0 h 494"/>
                <a:gd name="T68" fmla="*/ 0 w 439"/>
                <a:gd name="T69" fmla="*/ 0 h 494"/>
                <a:gd name="T70" fmla="*/ 0 w 439"/>
                <a:gd name="T71" fmla="*/ 0 h 494"/>
                <a:gd name="T72" fmla="*/ 0 w 439"/>
                <a:gd name="T73" fmla="*/ 0 h 494"/>
                <a:gd name="T74" fmla="*/ 0 w 439"/>
                <a:gd name="T75" fmla="*/ 0 h 494"/>
                <a:gd name="T76" fmla="*/ 0 w 439"/>
                <a:gd name="T77" fmla="*/ 0 h 494"/>
                <a:gd name="T78" fmla="*/ 0 w 439"/>
                <a:gd name="T79" fmla="*/ 0 h 494"/>
                <a:gd name="T80" fmla="*/ 0 w 439"/>
                <a:gd name="T81" fmla="*/ 0 h 494"/>
                <a:gd name="T82" fmla="*/ 0 w 439"/>
                <a:gd name="T83" fmla="*/ 0 h 494"/>
                <a:gd name="T84" fmla="*/ 0 w 439"/>
                <a:gd name="T85" fmla="*/ 0 h 494"/>
                <a:gd name="T86" fmla="*/ 0 w 439"/>
                <a:gd name="T87" fmla="*/ 0 h 494"/>
                <a:gd name="T88" fmla="*/ 0 w 439"/>
                <a:gd name="T89" fmla="*/ 0 h 494"/>
                <a:gd name="T90" fmla="*/ 0 w 439"/>
                <a:gd name="T91" fmla="*/ 0 h 494"/>
                <a:gd name="T92" fmla="*/ 0 w 439"/>
                <a:gd name="T93" fmla="*/ 0 h 49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39" h="494">
                  <a:moveTo>
                    <a:pt x="296" y="148"/>
                  </a:moveTo>
                  <a:lnTo>
                    <a:pt x="295" y="137"/>
                  </a:lnTo>
                  <a:lnTo>
                    <a:pt x="292" y="128"/>
                  </a:lnTo>
                  <a:lnTo>
                    <a:pt x="286" y="122"/>
                  </a:lnTo>
                  <a:lnTo>
                    <a:pt x="280" y="116"/>
                  </a:lnTo>
                  <a:lnTo>
                    <a:pt x="276" y="114"/>
                  </a:lnTo>
                  <a:lnTo>
                    <a:pt x="272" y="113"/>
                  </a:lnTo>
                  <a:lnTo>
                    <a:pt x="268" y="112"/>
                  </a:lnTo>
                  <a:lnTo>
                    <a:pt x="263" y="111"/>
                  </a:lnTo>
                  <a:lnTo>
                    <a:pt x="258" y="109"/>
                  </a:lnTo>
                  <a:lnTo>
                    <a:pt x="253" y="108"/>
                  </a:lnTo>
                  <a:lnTo>
                    <a:pt x="248" y="108"/>
                  </a:lnTo>
                  <a:lnTo>
                    <a:pt x="242" y="108"/>
                  </a:lnTo>
                  <a:lnTo>
                    <a:pt x="230" y="108"/>
                  </a:lnTo>
                  <a:lnTo>
                    <a:pt x="221" y="111"/>
                  </a:lnTo>
                  <a:lnTo>
                    <a:pt x="212" y="113"/>
                  </a:lnTo>
                  <a:lnTo>
                    <a:pt x="205" y="115"/>
                  </a:lnTo>
                  <a:lnTo>
                    <a:pt x="199" y="119"/>
                  </a:lnTo>
                  <a:lnTo>
                    <a:pt x="195" y="124"/>
                  </a:lnTo>
                  <a:lnTo>
                    <a:pt x="191" y="129"/>
                  </a:lnTo>
                  <a:lnTo>
                    <a:pt x="190" y="135"/>
                  </a:lnTo>
                  <a:lnTo>
                    <a:pt x="191" y="147"/>
                  </a:lnTo>
                  <a:lnTo>
                    <a:pt x="198" y="157"/>
                  </a:lnTo>
                  <a:lnTo>
                    <a:pt x="210" y="165"/>
                  </a:lnTo>
                  <a:lnTo>
                    <a:pt x="225" y="171"/>
                  </a:lnTo>
                  <a:lnTo>
                    <a:pt x="243" y="178"/>
                  </a:lnTo>
                  <a:lnTo>
                    <a:pt x="265" y="184"/>
                  </a:lnTo>
                  <a:lnTo>
                    <a:pt x="288" y="189"/>
                  </a:lnTo>
                  <a:lnTo>
                    <a:pt x="311" y="196"/>
                  </a:lnTo>
                  <a:lnTo>
                    <a:pt x="335" y="203"/>
                  </a:lnTo>
                  <a:lnTo>
                    <a:pt x="357" y="213"/>
                  </a:lnTo>
                  <a:lnTo>
                    <a:pt x="377" y="226"/>
                  </a:lnTo>
                  <a:lnTo>
                    <a:pt x="395" y="240"/>
                  </a:lnTo>
                  <a:lnTo>
                    <a:pt x="409" y="256"/>
                  </a:lnTo>
                  <a:lnTo>
                    <a:pt x="417" y="277"/>
                  </a:lnTo>
                  <a:lnTo>
                    <a:pt x="422" y="303"/>
                  </a:lnTo>
                  <a:lnTo>
                    <a:pt x="420" y="333"/>
                  </a:lnTo>
                  <a:lnTo>
                    <a:pt x="415" y="353"/>
                  </a:lnTo>
                  <a:lnTo>
                    <a:pt x="409" y="370"/>
                  </a:lnTo>
                  <a:lnTo>
                    <a:pt x="401" y="388"/>
                  </a:lnTo>
                  <a:lnTo>
                    <a:pt x="391" y="403"/>
                  </a:lnTo>
                  <a:lnTo>
                    <a:pt x="381" y="418"/>
                  </a:lnTo>
                  <a:lnTo>
                    <a:pt x="369" y="431"/>
                  </a:lnTo>
                  <a:lnTo>
                    <a:pt x="355" y="443"/>
                  </a:lnTo>
                  <a:lnTo>
                    <a:pt x="339" y="454"/>
                  </a:lnTo>
                  <a:lnTo>
                    <a:pt x="322" y="463"/>
                  </a:lnTo>
                  <a:lnTo>
                    <a:pt x="305" y="472"/>
                  </a:lnTo>
                  <a:lnTo>
                    <a:pt x="285" y="479"/>
                  </a:lnTo>
                  <a:lnTo>
                    <a:pt x="266" y="484"/>
                  </a:lnTo>
                  <a:lnTo>
                    <a:pt x="245" y="489"/>
                  </a:lnTo>
                  <a:lnTo>
                    <a:pt x="224" y="492"/>
                  </a:lnTo>
                  <a:lnTo>
                    <a:pt x="201" y="493"/>
                  </a:lnTo>
                  <a:lnTo>
                    <a:pt x="177" y="494"/>
                  </a:lnTo>
                  <a:lnTo>
                    <a:pt x="156" y="493"/>
                  </a:lnTo>
                  <a:lnTo>
                    <a:pt x="134" y="491"/>
                  </a:lnTo>
                  <a:lnTo>
                    <a:pt x="115" y="486"/>
                  </a:lnTo>
                  <a:lnTo>
                    <a:pt x="97" y="482"/>
                  </a:lnTo>
                  <a:lnTo>
                    <a:pt x="80" y="475"/>
                  </a:lnTo>
                  <a:lnTo>
                    <a:pt x="65" y="466"/>
                  </a:lnTo>
                  <a:lnTo>
                    <a:pt x="52" y="458"/>
                  </a:lnTo>
                  <a:lnTo>
                    <a:pt x="39" y="448"/>
                  </a:lnTo>
                  <a:lnTo>
                    <a:pt x="29" y="437"/>
                  </a:lnTo>
                  <a:lnTo>
                    <a:pt x="19" y="424"/>
                  </a:lnTo>
                  <a:lnTo>
                    <a:pt x="12" y="411"/>
                  </a:lnTo>
                  <a:lnTo>
                    <a:pt x="6" y="398"/>
                  </a:lnTo>
                  <a:lnTo>
                    <a:pt x="2" y="384"/>
                  </a:lnTo>
                  <a:lnTo>
                    <a:pt x="0" y="368"/>
                  </a:lnTo>
                  <a:lnTo>
                    <a:pt x="0" y="353"/>
                  </a:lnTo>
                  <a:lnTo>
                    <a:pt x="1" y="337"/>
                  </a:lnTo>
                  <a:lnTo>
                    <a:pt x="145" y="337"/>
                  </a:lnTo>
                  <a:lnTo>
                    <a:pt x="145" y="343"/>
                  </a:lnTo>
                  <a:lnTo>
                    <a:pt x="146" y="348"/>
                  </a:lnTo>
                  <a:lnTo>
                    <a:pt x="148" y="354"/>
                  </a:lnTo>
                  <a:lnTo>
                    <a:pt x="150" y="358"/>
                  </a:lnTo>
                  <a:lnTo>
                    <a:pt x="152" y="363"/>
                  </a:lnTo>
                  <a:lnTo>
                    <a:pt x="156" y="367"/>
                  </a:lnTo>
                  <a:lnTo>
                    <a:pt x="159" y="370"/>
                  </a:lnTo>
                  <a:lnTo>
                    <a:pt x="163" y="374"/>
                  </a:lnTo>
                  <a:lnTo>
                    <a:pt x="168" y="377"/>
                  </a:lnTo>
                  <a:lnTo>
                    <a:pt x="172" y="379"/>
                  </a:lnTo>
                  <a:lnTo>
                    <a:pt x="177" y="381"/>
                  </a:lnTo>
                  <a:lnTo>
                    <a:pt x="183" y="382"/>
                  </a:lnTo>
                  <a:lnTo>
                    <a:pt x="187" y="385"/>
                  </a:lnTo>
                  <a:lnTo>
                    <a:pt x="193" y="385"/>
                  </a:lnTo>
                  <a:lnTo>
                    <a:pt x="199" y="386"/>
                  </a:lnTo>
                  <a:lnTo>
                    <a:pt x="204" y="386"/>
                  </a:lnTo>
                  <a:lnTo>
                    <a:pt x="218" y="385"/>
                  </a:lnTo>
                  <a:lnTo>
                    <a:pt x="230" y="384"/>
                  </a:lnTo>
                  <a:lnTo>
                    <a:pt x="242" y="380"/>
                  </a:lnTo>
                  <a:lnTo>
                    <a:pt x="252" y="377"/>
                  </a:lnTo>
                  <a:lnTo>
                    <a:pt x="259" y="372"/>
                  </a:lnTo>
                  <a:lnTo>
                    <a:pt x="266" y="366"/>
                  </a:lnTo>
                  <a:lnTo>
                    <a:pt x="270" y="359"/>
                  </a:lnTo>
                  <a:lnTo>
                    <a:pt x="272" y="351"/>
                  </a:lnTo>
                  <a:lnTo>
                    <a:pt x="271" y="339"/>
                  </a:lnTo>
                  <a:lnTo>
                    <a:pt x="265" y="329"/>
                  </a:lnTo>
                  <a:lnTo>
                    <a:pt x="253" y="322"/>
                  </a:lnTo>
                  <a:lnTo>
                    <a:pt x="237" y="315"/>
                  </a:lnTo>
                  <a:lnTo>
                    <a:pt x="218" y="309"/>
                  </a:lnTo>
                  <a:lnTo>
                    <a:pt x="197" y="304"/>
                  </a:lnTo>
                  <a:lnTo>
                    <a:pt x="174" y="298"/>
                  </a:lnTo>
                  <a:lnTo>
                    <a:pt x="150" y="292"/>
                  </a:lnTo>
                  <a:lnTo>
                    <a:pt x="127" y="283"/>
                  </a:lnTo>
                  <a:lnTo>
                    <a:pt x="105" y="274"/>
                  </a:lnTo>
                  <a:lnTo>
                    <a:pt x="85" y="262"/>
                  </a:lnTo>
                  <a:lnTo>
                    <a:pt x="67" y="247"/>
                  </a:lnTo>
                  <a:lnTo>
                    <a:pt x="54" y="229"/>
                  </a:lnTo>
                  <a:lnTo>
                    <a:pt x="44" y="207"/>
                  </a:lnTo>
                  <a:lnTo>
                    <a:pt x="41" y="180"/>
                  </a:lnTo>
                  <a:lnTo>
                    <a:pt x="43" y="149"/>
                  </a:lnTo>
                  <a:lnTo>
                    <a:pt x="47" y="132"/>
                  </a:lnTo>
                  <a:lnTo>
                    <a:pt x="53" y="114"/>
                  </a:lnTo>
                  <a:lnTo>
                    <a:pt x="60" y="98"/>
                  </a:lnTo>
                  <a:lnTo>
                    <a:pt x="69" y="84"/>
                  </a:lnTo>
                  <a:lnTo>
                    <a:pt x="80" y="71"/>
                  </a:lnTo>
                  <a:lnTo>
                    <a:pt x="92" y="59"/>
                  </a:lnTo>
                  <a:lnTo>
                    <a:pt x="105" y="48"/>
                  </a:lnTo>
                  <a:lnTo>
                    <a:pt x="119" y="38"/>
                  </a:lnTo>
                  <a:lnTo>
                    <a:pt x="135" y="29"/>
                  </a:lnTo>
                  <a:lnTo>
                    <a:pt x="151" y="21"/>
                  </a:lnTo>
                  <a:lnTo>
                    <a:pt x="169" y="14"/>
                  </a:lnTo>
                  <a:lnTo>
                    <a:pt x="187" y="9"/>
                  </a:lnTo>
                  <a:lnTo>
                    <a:pt x="206" y="6"/>
                  </a:lnTo>
                  <a:lnTo>
                    <a:pt x="226" y="2"/>
                  </a:lnTo>
                  <a:lnTo>
                    <a:pt x="246" y="1"/>
                  </a:lnTo>
                  <a:lnTo>
                    <a:pt x="268" y="0"/>
                  </a:lnTo>
                  <a:lnTo>
                    <a:pt x="291" y="1"/>
                  </a:lnTo>
                  <a:lnTo>
                    <a:pt x="312" y="3"/>
                  </a:lnTo>
                  <a:lnTo>
                    <a:pt x="332" y="7"/>
                  </a:lnTo>
                  <a:lnTo>
                    <a:pt x="349" y="12"/>
                  </a:lnTo>
                  <a:lnTo>
                    <a:pt x="365" y="18"/>
                  </a:lnTo>
                  <a:lnTo>
                    <a:pt x="380" y="25"/>
                  </a:lnTo>
                  <a:lnTo>
                    <a:pt x="391" y="34"/>
                  </a:lnTo>
                  <a:lnTo>
                    <a:pt x="402" y="43"/>
                  </a:lnTo>
                  <a:lnTo>
                    <a:pt x="412" y="54"/>
                  </a:lnTo>
                  <a:lnTo>
                    <a:pt x="420" y="65"/>
                  </a:lnTo>
                  <a:lnTo>
                    <a:pt x="426" y="77"/>
                  </a:lnTo>
                  <a:lnTo>
                    <a:pt x="431" y="91"/>
                  </a:lnTo>
                  <a:lnTo>
                    <a:pt x="436" y="104"/>
                  </a:lnTo>
                  <a:lnTo>
                    <a:pt x="438" y="118"/>
                  </a:lnTo>
                  <a:lnTo>
                    <a:pt x="439" y="133"/>
                  </a:lnTo>
                  <a:lnTo>
                    <a:pt x="439" y="148"/>
                  </a:lnTo>
                  <a:lnTo>
                    <a:pt x="296" y="148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pic>
        <p:nvPicPr>
          <p:cNvPr id="23" name="Picture 32" descr="C:\Documents and Settings\revelpa.PERSONNEL-ENAC\Bureau\GEA Tianjin printemps 08\Logos\Eurocopter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663" y="6496050"/>
            <a:ext cx="1389062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33"/>
          <p:cNvSpPr>
            <a:spLocks noChangeArrowheads="1"/>
          </p:cNvSpPr>
          <p:nvPr/>
        </p:nvSpPr>
        <p:spPr bwMode="auto">
          <a:xfrm>
            <a:off x="911225" y="469900"/>
            <a:ext cx="769620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fr-FR" sz="1600" b="1">
                <a:solidFill>
                  <a:schemeClr val="accent2"/>
                </a:solidFill>
              </a:rPr>
              <a:t>	</a:t>
            </a:r>
            <a:r>
              <a:rPr lang="fr-FR" sz="1600" b="1"/>
              <a:t>GEA Tianjin  /  中国民航大学中欧航空工程师学院</a:t>
            </a:r>
          </a:p>
        </p:txBody>
      </p:sp>
      <p:sp>
        <p:nvSpPr>
          <p:cNvPr id="25" name="Rectangle 43"/>
          <p:cNvSpPr>
            <a:spLocks noGrp="1" noChangeArrowheads="1"/>
          </p:cNvSpPr>
          <p:nvPr>
            <p:ph type="dt" sz="half" idx="10"/>
          </p:nvPr>
        </p:nvSpPr>
        <p:spPr>
          <a:xfrm>
            <a:off x="703263" y="6248400"/>
            <a:ext cx="189865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6" name="Rectangle 4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41663" y="5956300"/>
            <a:ext cx="281305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7" name="Rectangle 4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666524A-7D71-4B68-9FD9-C14E24A0054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497789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947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1338263" y="0"/>
            <a:ext cx="7805737" cy="215900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0" y="0"/>
            <a:ext cx="1179513" cy="215900"/>
          </a:xfrm>
          <a:prstGeom prst="rect">
            <a:avLst/>
          </a:prstGeom>
          <a:solidFill>
            <a:srgbClr val="C0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>
            <a:off x="5076825" y="6351588"/>
            <a:ext cx="4067175" cy="461962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7" name="Text Box 18"/>
          <p:cNvSpPr txBox="1">
            <a:spLocks noChangeArrowheads="1"/>
          </p:cNvSpPr>
          <p:nvPr userDrawn="1"/>
        </p:nvSpPr>
        <p:spPr bwMode="auto">
          <a:xfrm>
            <a:off x="5076825" y="6381750"/>
            <a:ext cx="4103688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defRPr/>
            </a:pPr>
            <a:r>
              <a:rPr lang="fr-FR" sz="1400">
                <a:solidFill>
                  <a:schemeClr val="bg1"/>
                </a:solidFill>
                <a:latin typeface="Tahoma" panose="020B0604030504040204" pitchFamily="34" charset="0"/>
              </a:rPr>
              <a:t>Verification&amp;Validation</a:t>
            </a:r>
            <a:endParaRPr lang="en-GB" sz="1200">
              <a:solidFill>
                <a:schemeClr val="bg1"/>
              </a:solidFill>
              <a:latin typeface="Tahoma" panose="020B0604030504040204" pitchFamily="34" charset="0"/>
            </a:endParaRPr>
          </a:p>
          <a:p>
            <a:pPr algn="ctr" eaLnBrk="1" hangingPunct="1">
              <a:defRPr/>
            </a:pP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CS 41– p </a:t>
            </a:r>
            <a:fld id="{5F675F89-F54B-45B2-A8AC-3D90E56C6C85}" type="slidenum">
              <a:rPr lang="en-GB" sz="1200" smtClean="0">
                <a:solidFill>
                  <a:schemeClr val="bg1"/>
                </a:solidFill>
                <a:latin typeface="Tahoma" panose="020B0604030504040204" pitchFamily="34" charset="0"/>
              </a:rPr>
              <a:pPr algn="ctr" eaLnBrk="1" hangingPunct="1">
                <a:defRPr/>
              </a:pPr>
              <a:t>‹N°›</a:t>
            </a:fld>
            <a:endParaRPr lang="en-GB" sz="120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pic>
        <p:nvPicPr>
          <p:cNvPr id="8" name="Picture 8" descr="C:\D\GEA\LOGO_GEA_blanc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6465888"/>
            <a:ext cx="611187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C:\Documents and Settings\revelpa\Bureau\logoCAUC.gif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6361113"/>
            <a:ext cx="133032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5" cstate="print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465888"/>
            <a:ext cx="3683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2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/>
          <p:cNvPicPr>
            <a:picLocks noChangeAspect="1" noChangeArrowheads="1"/>
          </p:cNvPicPr>
          <p:nvPr userDrawn="1"/>
        </p:nvPicPr>
        <p:blipFill>
          <a:blip r:embed="rId6" cstate="print">
            <a:lum bright="-4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6440488"/>
            <a:ext cx="314325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4000" contrast="6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Object 14"/>
          <p:cNvGraphicFramePr>
            <a:graphicFrameLocks noChangeAspect="1"/>
          </p:cNvGraphicFramePr>
          <p:nvPr userDrawn="1"/>
        </p:nvGraphicFramePr>
        <p:xfrm>
          <a:off x="2843213" y="6375400"/>
          <a:ext cx="4714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" name="Photo Editor Photo" r:id="rId7" imgW="19476190" imgH="15028571" progId="MSPhotoEd.3">
                  <p:embed/>
                </p:oleObj>
              </mc:Choice>
              <mc:Fallback>
                <p:oleObj name="Photo Editor Photo" r:id="rId7" imgW="19476190" imgH="15028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6375400"/>
                        <a:ext cx="4714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2400" b="1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0" y="1196752"/>
            <a:ext cx="7772400" cy="5127848"/>
          </a:xfrm>
        </p:spPr>
        <p:txBody>
          <a:bodyPr/>
          <a:lstStyle>
            <a:lvl1pPr marL="342900" indent="-342900">
              <a:buFont typeface="Wingdings" pitchFamily="2" charset="2"/>
              <a:buChar char="Ø"/>
              <a:defRPr sz="2000">
                <a:solidFill>
                  <a:srgbClr val="1C5E9E"/>
                </a:solidFill>
              </a:defRPr>
            </a:lvl1pPr>
            <a:lvl2pPr marL="742950" indent="-285750">
              <a:buFont typeface="Wingdings" pitchFamily="2" charset="2"/>
              <a:buChar char="q"/>
              <a:defRPr sz="1800">
                <a:solidFill>
                  <a:srgbClr val="1C5E9E"/>
                </a:solidFill>
              </a:defRPr>
            </a:lvl2pPr>
            <a:lvl3pPr>
              <a:defRPr sz="1600">
                <a:solidFill>
                  <a:srgbClr val="1C5E9E"/>
                </a:solidFill>
              </a:defRPr>
            </a:lvl3pPr>
            <a:lvl4pPr>
              <a:defRPr sz="1600">
                <a:solidFill>
                  <a:srgbClr val="1C5E9E"/>
                </a:solidFill>
              </a:defRPr>
            </a:lvl4pPr>
            <a:lvl5pPr>
              <a:defRPr sz="1600">
                <a:solidFill>
                  <a:srgbClr val="1C5E9E"/>
                </a:solidFill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B81D6E83-E287-40D8-9FA1-53B563C26C5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1203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212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1338263" y="0"/>
            <a:ext cx="7805737" cy="215900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4" name="Rectangle 9"/>
          <p:cNvSpPr>
            <a:spLocks noChangeArrowheads="1"/>
          </p:cNvSpPr>
          <p:nvPr userDrawn="1"/>
        </p:nvSpPr>
        <p:spPr bwMode="auto">
          <a:xfrm>
            <a:off x="0" y="0"/>
            <a:ext cx="1179513" cy="215900"/>
          </a:xfrm>
          <a:prstGeom prst="rect">
            <a:avLst/>
          </a:prstGeom>
          <a:solidFill>
            <a:srgbClr val="C0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5076825" y="6351588"/>
            <a:ext cx="4067175" cy="461962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6" name="Text Box 18"/>
          <p:cNvSpPr txBox="1">
            <a:spLocks noChangeArrowheads="1"/>
          </p:cNvSpPr>
          <p:nvPr userDrawn="1"/>
        </p:nvSpPr>
        <p:spPr bwMode="auto">
          <a:xfrm>
            <a:off x="5076825" y="6381750"/>
            <a:ext cx="4103688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defRPr/>
            </a:pPr>
            <a:r>
              <a:rPr lang="fr-FR" sz="1400">
                <a:solidFill>
                  <a:schemeClr val="bg1"/>
                </a:solidFill>
                <a:latin typeface="Tahoma" panose="020B0604030504040204" pitchFamily="34" charset="0"/>
              </a:rPr>
              <a:t>Verification&amp;Validation</a:t>
            </a:r>
            <a:endParaRPr lang="en-GB" sz="1200">
              <a:solidFill>
                <a:schemeClr val="bg1"/>
              </a:solidFill>
              <a:latin typeface="Tahoma" panose="020B0604030504040204" pitchFamily="34" charset="0"/>
            </a:endParaRPr>
          </a:p>
          <a:p>
            <a:pPr algn="ctr" eaLnBrk="1" hangingPunct="1">
              <a:defRPr/>
            </a:pP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CS 41– p </a:t>
            </a:r>
            <a:fld id="{503A40DF-C7C6-404D-B29A-FA9DEF8A2352}" type="slidenum">
              <a:rPr lang="en-GB" sz="1200" smtClean="0">
                <a:solidFill>
                  <a:schemeClr val="bg1"/>
                </a:solidFill>
                <a:latin typeface="Tahoma" panose="020B0604030504040204" pitchFamily="34" charset="0"/>
              </a:rPr>
              <a:pPr algn="ctr" eaLnBrk="1" hangingPunct="1">
                <a:defRPr/>
              </a:pPr>
              <a:t>‹N°›</a:t>
            </a:fld>
            <a:endParaRPr lang="en-GB" sz="120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pic>
        <p:nvPicPr>
          <p:cNvPr id="7" name="Picture 8" descr="C:\D\GEA\LOGO_GEA_blanc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6465888"/>
            <a:ext cx="611187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C:\Documents and Settings\revelpa\Bureau\logoCAUC.gif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6361113"/>
            <a:ext cx="133032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 userDrawn="1"/>
        </p:nvPicPr>
        <p:blipFill>
          <a:blip r:embed="rId5" cstate="print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465888"/>
            <a:ext cx="3683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2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6" cstate="print">
            <a:lum bright="-4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6440488"/>
            <a:ext cx="314325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4000" contrast="6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Object 14"/>
          <p:cNvGraphicFramePr>
            <a:graphicFrameLocks noChangeAspect="1"/>
          </p:cNvGraphicFramePr>
          <p:nvPr userDrawn="1"/>
        </p:nvGraphicFramePr>
        <p:xfrm>
          <a:off x="2843213" y="6375400"/>
          <a:ext cx="4714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Photo Editor Photo" r:id="rId7" imgW="19476190" imgH="15028571" progId="MSPhotoEd.3">
                  <p:embed/>
                </p:oleObj>
              </mc:Choice>
              <mc:Fallback>
                <p:oleObj name="Photo Editor Photo" r:id="rId7" imgW="19476190" imgH="15028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6375400"/>
                        <a:ext cx="4714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152400" y="6400800"/>
            <a:ext cx="87630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D370D0CA-E79D-415A-97D0-527C1148CADE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9076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1782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 userDrawn="1"/>
        </p:nvSpPr>
        <p:spPr bwMode="auto">
          <a:xfrm>
            <a:off x="1338263" y="0"/>
            <a:ext cx="7805737" cy="215900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" name="Rectangle 9"/>
          <p:cNvSpPr>
            <a:spLocks noChangeArrowheads="1"/>
          </p:cNvSpPr>
          <p:nvPr userDrawn="1"/>
        </p:nvSpPr>
        <p:spPr bwMode="auto">
          <a:xfrm>
            <a:off x="0" y="0"/>
            <a:ext cx="1179513" cy="215900"/>
          </a:xfrm>
          <a:prstGeom prst="rect">
            <a:avLst/>
          </a:prstGeom>
          <a:solidFill>
            <a:srgbClr val="C0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5076825" y="6351588"/>
            <a:ext cx="4067175" cy="461962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5" name="Text Box 18"/>
          <p:cNvSpPr txBox="1">
            <a:spLocks noChangeArrowheads="1"/>
          </p:cNvSpPr>
          <p:nvPr userDrawn="1"/>
        </p:nvSpPr>
        <p:spPr bwMode="auto">
          <a:xfrm>
            <a:off x="5076825" y="6381750"/>
            <a:ext cx="4103688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defRPr/>
            </a:pPr>
            <a:r>
              <a:rPr lang="fr-FR" sz="1400">
                <a:solidFill>
                  <a:schemeClr val="bg1"/>
                </a:solidFill>
                <a:latin typeface="Tahoma" panose="020B0604030504040204" pitchFamily="34" charset="0"/>
              </a:rPr>
              <a:t>Verification&amp;Validation</a:t>
            </a:r>
            <a:endParaRPr lang="en-GB" sz="1200">
              <a:solidFill>
                <a:schemeClr val="bg1"/>
              </a:solidFill>
              <a:latin typeface="Tahoma" panose="020B0604030504040204" pitchFamily="34" charset="0"/>
            </a:endParaRPr>
          </a:p>
          <a:p>
            <a:pPr algn="ctr" eaLnBrk="1" hangingPunct="1">
              <a:defRPr/>
            </a:pP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CS 41– p </a:t>
            </a:r>
            <a:fld id="{1F9807E4-52D1-45BB-A89F-FE1495495C38}" type="slidenum">
              <a:rPr lang="en-GB" sz="1200" smtClean="0">
                <a:solidFill>
                  <a:schemeClr val="bg1"/>
                </a:solidFill>
                <a:latin typeface="Tahoma" panose="020B0604030504040204" pitchFamily="34" charset="0"/>
              </a:rPr>
              <a:pPr algn="ctr" eaLnBrk="1" hangingPunct="1">
                <a:defRPr/>
              </a:pPr>
              <a:t>‹N°›</a:t>
            </a:fld>
            <a:endParaRPr lang="en-GB" sz="120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pic>
        <p:nvPicPr>
          <p:cNvPr id="6" name="Picture 8" descr="C:\D\GEA\LOGO_GEA_blanc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6465888"/>
            <a:ext cx="611187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C:\Documents and Settings\revelpa\Bureau\logoCAUC.gif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6361113"/>
            <a:ext cx="133032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5" cstate="print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465888"/>
            <a:ext cx="3683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2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/>
          <p:cNvPicPr>
            <a:picLocks noChangeAspect="1" noChangeArrowheads="1"/>
          </p:cNvPicPr>
          <p:nvPr userDrawn="1"/>
        </p:nvPicPr>
        <p:blipFill>
          <a:blip r:embed="rId6" cstate="print">
            <a:lum bright="-4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6440488"/>
            <a:ext cx="314325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4000" contrast="6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Object 14"/>
          <p:cNvGraphicFramePr>
            <a:graphicFrameLocks noChangeAspect="1"/>
          </p:cNvGraphicFramePr>
          <p:nvPr userDrawn="1"/>
        </p:nvGraphicFramePr>
        <p:xfrm>
          <a:off x="2843213" y="6375400"/>
          <a:ext cx="4714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" name="Photo Editor Photo" r:id="rId7" imgW="19476190" imgH="15028571" progId="MSPhotoEd.3">
                  <p:embed/>
                </p:oleObj>
              </mc:Choice>
              <mc:Fallback>
                <p:oleObj name="Photo Editor Photo" r:id="rId7" imgW="19476190" imgH="15028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6375400"/>
                        <a:ext cx="4714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Espace réservé du numéro de diapositive 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162800" y="6629400"/>
            <a:ext cx="1905000" cy="1524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3B8633F1-8A76-44B1-87D8-6969E7F3243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2" name="Espace réservé de la date 2"/>
          <p:cNvSpPr>
            <a:spLocks noGrp="1" noChangeArrowheads="1"/>
          </p:cNvSpPr>
          <p:nvPr>
            <p:ph type="dt" sz="half" idx="11"/>
          </p:nvPr>
        </p:nvSpPr>
        <p:spPr>
          <a:xfrm>
            <a:off x="152400" y="6553200"/>
            <a:ext cx="8763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A3ECB9E7-3073-48CE-A5D9-8BF76082577C}" type="datetime1">
              <a:rPr lang="en-US"/>
              <a:pPr>
                <a:defRPr/>
              </a:pPr>
              <a:t>5/24/2016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668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1176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11015" y="990601"/>
            <a:ext cx="4396154" cy="5267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747846" y="990601"/>
            <a:ext cx="4396154" cy="5267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4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74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8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538" y="273051"/>
            <a:ext cx="511126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4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7611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781799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13" Type="http://schemas.openxmlformats.org/officeDocument/2006/relationships/oleObject" Target="../embeddings/oleObject1.bin"/><Relationship Id="rId18" Type="http://schemas.openxmlformats.org/officeDocument/2006/relationships/image" Target="../media/image10.jpe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12" Type="http://schemas.openxmlformats.org/officeDocument/2006/relationships/image" Target="../media/image6.png"/><Relationship Id="rId17" Type="http://schemas.openxmlformats.org/officeDocument/2006/relationships/image" Target="../media/image9.jpe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7.jpeg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3.jpeg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1.jpeg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vmlDrawing" Target="../drawings/vmlDrawing5.vml"/><Relationship Id="rId11" Type="http://schemas.openxmlformats.org/officeDocument/2006/relationships/oleObject" Target="../embeddings/oleObject5.bin"/><Relationship Id="rId5" Type="http://schemas.openxmlformats.org/officeDocument/2006/relationships/theme" Target="../theme/theme3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1235320" y="6324600"/>
            <a:ext cx="7908680" cy="5334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1015" y="990601"/>
            <a:ext cx="8932985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Cliquez pour modifier les styles du texte du masque</a:t>
            </a:r>
          </a:p>
          <a:p>
            <a:pPr lvl="1"/>
            <a:r>
              <a:rPr lang="en-GB"/>
              <a:t>Deuxième niveau</a:t>
            </a:r>
          </a:p>
          <a:p>
            <a:pPr lvl="2"/>
            <a:r>
              <a:rPr lang="en-GB"/>
              <a:t>Troisième niveau</a:t>
            </a:r>
          </a:p>
          <a:p>
            <a:pPr lvl="3"/>
            <a:r>
              <a:rPr lang="en-GB"/>
              <a:t>Quatrième niveau</a:t>
            </a:r>
          </a:p>
          <a:p>
            <a:pPr lvl="4"/>
            <a:r>
              <a:rPr lang="en-GB"/>
              <a:t>Cinquième niveau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239716" y="215900"/>
            <a:ext cx="7904285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4000" tIns="18000" rIns="54000" bIns="18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Cliquez pour modifier le style du titre du masque</a:t>
            </a: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0" y="6323013"/>
            <a:ext cx="1195754" cy="5334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1235320" y="0"/>
            <a:ext cx="7908680" cy="215900"/>
          </a:xfrm>
          <a:prstGeom prst="rect">
            <a:avLst/>
          </a:prstGeom>
          <a:solidFill>
            <a:srgbClr val="1C5E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1235320" y="773113"/>
            <a:ext cx="7908680" cy="61912"/>
          </a:xfrm>
          <a:prstGeom prst="rect">
            <a:avLst/>
          </a:prstGeom>
          <a:solidFill>
            <a:srgbClr val="1C5E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0" y="0"/>
            <a:ext cx="1194289" cy="215900"/>
          </a:xfrm>
          <a:prstGeom prst="rect">
            <a:avLst/>
          </a:prstGeom>
          <a:solidFill>
            <a:srgbClr val="C0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1028700" y="657225"/>
            <a:ext cx="165589" cy="179388"/>
          </a:xfrm>
          <a:prstGeom prst="rect">
            <a:avLst/>
          </a:prstGeom>
          <a:solidFill>
            <a:srgbClr val="C0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34" name="Picture 17" descr="kl0537762z_00_0000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35" y="6372226"/>
            <a:ext cx="665285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6514" name="Text Box 18"/>
          <p:cNvSpPr txBox="1">
            <a:spLocks noChangeArrowheads="1"/>
          </p:cNvSpPr>
          <p:nvPr/>
        </p:nvSpPr>
        <p:spPr bwMode="auto">
          <a:xfrm>
            <a:off x="2316774" y="6362701"/>
            <a:ext cx="6756888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defRPr/>
            </a:pPr>
            <a:r>
              <a:rPr lang="en-GB" sz="1200" b="0" dirty="0">
                <a:solidFill>
                  <a:schemeClr val="bg1"/>
                </a:solidFill>
                <a:latin typeface="Tahoma" pitchFamily="34" charset="0"/>
              </a:rPr>
              <a:t>Case Study– p </a:t>
            </a:r>
            <a:fld id="{1E16EAF3-7F3E-4737-917C-5190859865D6}" type="slidenum">
              <a:rPr lang="en-GB" sz="1200" b="0" smtClean="0">
                <a:solidFill>
                  <a:schemeClr val="bg1"/>
                </a:solidFill>
                <a:latin typeface="Tahoma" pitchFamily="34" charset="0"/>
              </a:rPr>
              <a:pPr algn="r">
                <a:defRPr/>
              </a:pPr>
              <a:t>‹N°›</a:t>
            </a:fld>
            <a:endParaRPr lang="en-GB" sz="1200" b="0" dirty="0">
              <a:solidFill>
                <a:schemeClr val="bg1"/>
              </a:solidFill>
              <a:latin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Tahoma" pitchFamily="34" charset="0"/>
        </a:defRPr>
      </a:lvl9pPr>
    </p:titleStyle>
    <p:bodyStyle>
      <a:lvl1pPr marL="282575" indent="-28257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58825" indent="-285750" algn="l" rtl="0" eaLnBrk="1" fontAlgn="base" hangingPunct="1">
        <a:spcBef>
          <a:spcPct val="20000"/>
        </a:spcBef>
        <a:spcAft>
          <a:spcPct val="0"/>
        </a:spcAft>
        <a:buClr>
          <a:srgbClr val="FF9933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177925" indent="-228600" algn="l" rtl="0" eaLnBrk="1" fontAlgn="base" hangingPunct="1">
        <a:spcBef>
          <a:spcPct val="20000"/>
        </a:spcBef>
        <a:spcAft>
          <a:spcPct val="0"/>
        </a:spcAft>
        <a:buClr>
          <a:srgbClr val="FF9933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4838" y="830263"/>
            <a:ext cx="7772400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fr-F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4313"/>
            <a:ext cx="7772400" cy="484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CC230556-6AF9-4524-931D-8D3E219EDB5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  <p:pic>
        <p:nvPicPr>
          <p:cNvPr id="1029" name="Picture 8" descr="C:\D\GEA\LOGO_GEA_blanc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0"/>
            <a:ext cx="1077912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9" descr="C:\Documents and Settings\revelpa\Bureau\logoCAUC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-9525"/>
            <a:ext cx="169068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10"/>
          <p:cNvPicPr>
            <a:picLocks noChangeAspect="1" noChangeArrowheads="1"/>
          </p:cNvPicPr>
          <p:nvPr/>
        </p:nvPicPr>
        <p:blipFill>
          <a:blip r:embed="rId11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88" y="66675"/>
            <a:ext cx="6381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2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11"/>
          <p:cNvPicPr>
            <a:picLocks noChangeAspect="1" noChangeArrowheads="1"/>
          </p:cNvPicPr>
          <p:nvPr/>
        </p:nvPicPr>
        <p:blipFill>
          <a:blip r:embed="rId12">
            <a:lum bright="-4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76200"/>
            <a:ext cx="4794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4000" contrast="6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33" name="Object 14"/>
          <p:cNvGraphicFramePr>
            <a:graphicFrameLocks noChangeAspect="1"/>
          </p:cNvGraphicFramePr>
          <p:nvPr/>
        </p:nvGraphicFramePr>
        <p:xfrm>
          <a:off x="5257800" y="76200"/>
          <a:ext cx="56515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Photo Editor Photo" r:id="rId13" imgW="19476190" imgH="15028571" progId="MSPhotoEd.3">
                  <p:embed/>
                </p:oleObj>
              </mc:Choice>
              <mc:Fallback>
                <p:oleObj name="Photo Editor Photo" r:id="rId13" imgW="19476190" imgH="15028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76200"/>
                        <a:ext cx="565150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4" name="Picture 16" descr="C:\Documents and Settings\revelpa.PERSONNEL-ENAC\Bureau\GEA Tianjin printemps 08\Logos\EADS_A_4c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6381750"/>
            <a:ext cx="558800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7" descr="C:\Documents and Settings\revelpa.PERSONNEL-ENAC\Bureau\GEA Tianjin printemps 08\Logos\Safran.jpg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00" y="6524625"/>
            <a:ext cx="123983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8" descr="C:\Documents and Settings\revelpa.PERSONNEL-ENAC\Bureau\GEA Tianjin printemps 08\Logos\THALES logo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554788"/>
            <a:ext cx="1223963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7" name="Group 19"/>
          <p:cNvGrpSpPr>
            <a:grpSpLocks/>
          </p:cNvGrpSpPr>
          <p:nvPr/>
        </p:nvGrpSpPr>
        <p:grpSpPr bwMode="auto">
          <a:xfrm>
            <a:off x="1963738" y="6629400"/>
            <a:ext cx="1479550" cy="114300"/>
            <a:chOff x="4813" y="4167"/>
            <a:chExt cx="660" cy="103"/>
          </a:xfrm>
        </p:grpSpPr>
        <p:sp>
          <p:nvSpPr>
            <p:cNvPr id="1040" name="Freeform 20"/>
            <p:cNvSpPr>
              <a:spLocks/>
            </p:cNvSpPr>
            <p:nvPr/>
          </p:nvSpPr>
          <p:spPr bwMode="auto">
            <a:xfrm>
              <a:off x="4813" y="4219"/>
              <a:ext cx="83" cy="42"/>
            </a:xfrm>
            <a:custGeom>
              <a:avLst/>
              <a:gdLst>
                <a:gd name="T0" fmla="*/ 0 w 416"/>
                <a:gd name="T1" fmla="*/ 0 h 210"/>
                <a:gd name="T2" fmla="*/ 0 w 416"/>
                <a:gd name="T3" fmla="*/ 0 h 210"/>
                <a:gd name="T4" fmla="*/ 0 w 416"/>
                <a:gd name="T5" fmla="*/ 0 h 210"/>
                <a:gd name="T6" fmla="*/ 0 w 416"/>
                <a:gd name="T7" fmla="*/ 0 h 210"/>
                <a:gd name="T8" fmla="*/ 0 w 416"/>
                <a:gd name="T9" fmla="*/ 0 h 210"/>
                <a:gd name="T10" fmla="*/ 0 w 416"/>
                <a:gd name="T11" fmla="*/ 0 h 210"/>
                <a:gd name="T12" fmla="*/ 0 w 416"/>
                <a:gd name="T13" fmla="*/ 0 h 210"/>
                <a:gd name="T14" fmla="*/ 0 w 416"/>
                <a:gd name="T15" fmla="*/ 0 h 210"/>
                <a:gd name="T16" fmla="*/ 0 w 416"/>
                <a:gd name="T17" fmla="*/ 0 h 210"/>
                <a:gd name="T18" fmla="*/ 0 w 416"/>
                <a:gd name="T19" fmla="*/ 0 h 210"/>
                <a:gd name="T20" fmla="*/ 0 w 416"/>
                <a:gd name="T21" fmla="*/ 0 h 210"/>
                <a:gd name="T22" fmla="*/ 0 w 416"/>
                <a:gd name="T23" fmla="*/ 0 h 210"/>
                <a:gd name="T24" fmla="*/ 0 w 416"/>
                <a:gd name="T25" fmla="*/ 0 h 210"/>
                <a:gd name="T26" fmla="*/ 0 w 416"/>
                <a:gd name="T27" fmla="*/ 0 h 210"/>
                <a:gd name="T28" fmla="*/ 0 w 416"/>
                <a:gd name="T29" fmla="*/ 0 h 210"/>
                <a:gd name="T30" fmla="*/ 0 w 416"/>
                <a:gd name="T31" fmla="*/ 0 h 210"/>
                <a:gd name="T32" fmla="*/ 0 w 416"/>
                <a:gd name="T33" fmla="*/ 0 h 210"/>
                <a:gd name="T34" fmla="*/ 0 w 416"/>
                <a:gd name="T35" fmla="*/ 0 h 210"/>
                <a:gd name="T36" fmla="*/ 0 w 416"/>
                <a:gd name="T37" fmla="*/ 0 h 210"/>
                <a:gd name="T38" fmla="*/ 0 w 416"/>
                <a:gd name="T39" fmla="*/ 0 h 210"/>
                <a:gd name="T40" fmla="*/ 0 w 416"/>
                <a:gd name="T41" fmla="*/ 0 h 210"/>
                <a:gd name="T42" fmla="*/ 0 w 416"/>
                <a:gd name="T43" fmla="*/ 0 h 210"/>
                <a:gd name="T44" fmla="*/ 0 w 416"/>
                <a:gd name="T45" fmla="*/ 0 h 210"/>
                <a:gd name="T46" fmla="*/ 0 w 416"/>
                <a:gd name="T47" fmla="*/ 0 h 210"/>
                <a:gd name="T48" fmla="*/ 0 w 416"/>
                <a:gd name="T49" fmla="*/ 0 h 210"/>
                <a:gd name="T50" fmla="*/ 0 w 416"/>
                <a:gd name="T51" fmla="*/ 0 h 210"/>
                <a:gd name="T52" fmla="*/ 0 w 416"/>
                <a:gd name="T53" fmla="*/ 0 h 210"/>
                <a:gd name="T54" fmla="*/ 0 w 416"/>
                <a:gd name="T55" fmla="*/ 0 h 210"/>
                <a:gd name="T56" fmla="*/ 0 w 416"/>
                <a:gd name="T57" fmla="*/ 0 h 210"/>
                <a:gd name="T58" fmla="*/ 0 w 416"/>
                <a:gd name="T59" fmla="*/ 0 h 210"/>
                <a:gd name="T60" fmla="*/ 0 w 416"/>
                <a:gd name="T61" fmla="*/ 0 h 210"/>
                <a:gd name="T62" fmla="*/ 0 w 416"/>
                <a:gd name="T63" fmla="*/ 0 h 210"/>
                <a:gd name="T64" fmla="*/ 0 w 416"/>
                <a:gd name="T65" fmla="*/ 0 h 21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6" h="210">
                  <a:moveTo>
                    <a:pt x="4" y="1"/>
                  </a:moveTo>
                  <a:lnTo>
                    <a:pt x="5" y="20"/>
                  </a:lnTo>
                  <a:lnTo>
                    <a:pt x="9" y="38"/>
                  </a:lnTo>
                  <a:lnTo>
                    <a:pt x="13" y="56"/>
                  </a:lnTo>
                  <a:lnTo>
                    <a:pt x="19" y="74"/>
                  </a:lnTo>
                  <a:lnTo>
                    <a:pt x="28" y="89"/>
                  </a:lnTo>
                  <a:lnTo>
                    <a:pt x="37" y="105"/>
                  </a:lnTo>
                  <a:lnTo>
                    <a:pt x="49" y="119"/>
                  </a:lnTo>
                  <a:lnTo>
                    <a:pt x="61" y="131"/>
                  </a:lnTo>
                  <a:lnTo>
                    <a:pt x="74" y="143"/>
                  </a:lnTo>
                  <a:lnTo>
                    <a:pt x="88" y="153"/>
                  </a:lnTo>
                  <a:lnTo>
                    <a:pt x="104" y="162"/>
                  </a:lnTo>
                  <a:lnTo>
                    <a:pt x="120" y="170"/>
                  </a:lnTo>
                  <a:lnTo>
                    <a:pt x="137" y="177"/>
                  </a:lnTo>
                  <a:lnTo>
                    <a:pt x="155" y="181"/>
                  </a:lnTo>
                  <a:lnTo>
                    <a:pt x="173" y="183"/>
                  </a:lnTo>
                  <a:lnTo>
                    <a:pt x="193" y="184"/>
                  </a:lnTo>
                  <a:lnTo>
                    <a:pt x="211" y="183"/>
                  </a:lnTo>
                  <a:lnTo>
                    <a:pt x="228" y="180"/>
                  </a:lnTo>
                  <a:lnTo>
                    <a:pt x="246" y="175"/>
                  </a:lnTo>
                  <a:lnTo>
                    <a:pt x="262" y="169"/>
                  </a:lnTo>
                  <a:lnTo>
                    <a:pt x="277" y="161"/>
                  </a:lnTo>
                  <a:lnTo>
                    <a:pt x="292" y="152"/>
                  </a:lnTo>
                  <a:lnTo>
                    <a:pt x="305" y="141"/>
                  </a:lnTo>
                  <a:lnTo>
                    <a:pt x="318" y="130"/>
                  </a:lnTo>
                  <a:lnTo>
                    <a:pt x="329" y="117"/>
                  </a:lnTo>
                  <a:lnTo>
                    <a:pt x="339" y="102"/>
                  </a:lnTo>
                  <a:lnTo>
                    <a:pt x="348" y="87"/>
                  </a:lnTo>
                  <a:lnTo>
                    <a:pt x="355" y="72"/>
                  </a:lnTo>
                  <a:lnTo>
                    <a:pt x="361" y="54"/>
                  </a:lnTo>
                  <a:lnTo>
                    <a:pt x="366" y="37"/>
                  </a:lnTo>
                  <a:lnTo>
                    <a:pt x="369" y="18"/>
                  </a:lnTo>
                  <a:lnTo>
                    <a:pt x="370" y="0"/>
                  </a:lnTo>
                  <a:lnTo>
                    <a:pt x="416" y="0"/>
                  </a:lnTo>
                  <a:lnTo>
                    <a:pt x="415" y="21"/>
                  </a:lnTo>
                  <a:lnTo>
                    <a:pt x="412" y="41"/>
                  </a:lnTo>
                  <a:lnTo>
                    <a:pt x="407" y="60"/>
                  </a:lnTo>
                  <a:lnTo>
                    <a:pt x="399" y="79"/>
                  </a:lnTo>
                  <a:lnTo>
                    <a:pt x="390" y="98"/>
                  </a:lnTo>
                  <a:lnTo>
                    <a:pt x="380" y="115"/>
                  </a:lnTo>
                  <a:lnTo>
                    <a:pt x="368" y="131"/>
                  </a:lnTo>
                  <a:lnTo>
                    <a:pt x="355" y="146"/>
                  </a:lnTo>
                  <a:lnTo>
                    <a:pt x="341" y="160"/>
                  </a:lnTo>
                  <a:lnTo>
                    <a:pt x="324" y="172"/>
                  </a:lnTo>
                  <a:lnTo>
                    <a:pt x="307" y="183"/>
                  </a:lnTo>
                  <a:lnTo>
                    <a:pt x="290" y="192"/>
                  </a:lnTo>
                  <a:lnTo>
                    <a:pt x="270" y="200"/>
                  </a:lnTo>
                  <a:lnTo>
                    <a:pt x="251" y="205"/>
                  </a:lnTo>
                  <a:lnTo>
                    <a:pt x="230" y="209"/>
                  </a:lnTo>
                  <a:lnTo>
                    <a:pt x="210" y="210"/>
                  </a:lnTo>
                  <a:lnTo>
                    <a:pt x="188" y="209"/>
                  </a:lnTo>
                  <a:lnTo>
                    <a:pt x="168" y="205"/>
                  </a:lnTo>
                  <a:lnTo>
                    <a:pt x="147" y="201"/>
                  </a:lnTo>
                  <a:lnTo>
                    <a:pt x="129" y="193"/>
                  </a:lnTo>
                  <a:lnTo>
                    <a:pt x="110" y="185"/>
                  </a:lnTo>
                  <a:lnTo>
                    <a:pt x="93" y="174"/>
                  </a:lnTo>
                  <a:lnTo>
                    <a:pt x="77" y="162"/>
                  </a:lnTo>
                  <a:lnTo>
                    <a:pt x="62" y="149"/>
                  </a:lnTo>
                  <a:lnTo>
                    <a:pt x="49" y="135"/>
                  </a:lnTo>
                  <a:lnTo>
                    <a:pt x="37" y="118"/>
                  </a:lnTo>
                  <a:lnTo>
                    <a:pt x="26" y="101"/>
                  </a:lnTo>
                  <a:lnTo>
                    <a:pt x="17" y="83"/>
                  </a:lnTo>
                  <a:lnTo>
                    <a:pt x="10" y="64"/>
                  </a:lnTo>
                  <a:lnTo>
                    <a:pt x="4" y="44"/>
                  </a:lnTo>
                  <a:lnTo>
                    <a:pt x="1" y="23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1" name="Freeform 21"/>
            <p:cNvSpPr>
              <a:spLocks/>
            </p:cNvSpPr>
            <p:nvPr/>
          </p:nvSpPr>
          <p:spPr bwMode="auto">
            <a:xfrm>
              <a:off x="4831" y="4176"/>
              <a:ext cx="83" cy="43"/>
            </a:xfrm>
            <a:custGeom>
              <a:avLst/>
              <a:gdLst>
                <a:gd name="T0" fmla="*/ 0 w 418"/>
                <a:gd name="T1" fmla="*/ 0 h 215"/>
                <a:gd name="T2" fmla="*/ 0 w 418"/>
                <a:gd name="T3" fmla="*/ 0 h 215"/>
                <a:gd name="T4" fmla="*/ 0 w 418"/>
                <a:gd name="T5" fmla="*/ 0 h 215"/>
                <a:gd name="T6" fmla="*/ 0 w 418"/>
                <a:gd name="T7" fmla="*/ 0 h 215"/>
                <a:gd name="T8" fmla="*/ 0 w 418"/>
                <a:gd name="T9" fmla="*/ 0 h 215"/>
                <a:gd name="T10" fmla="*/ 0 w 418"/>
                <a:gd name="T11" fmla="*/ 0 h 215"/>
                <a:gd name="T12" fmla="*/ 0 w 418"/>
                <a:gd name="T13" fmla="*/ 0 h 215"/>
                <a:gd name="T14" fmla="*/ 0 w 418"/>
                <a:gd name="T15" fmla="*/ 0 h 215"/>
                <a:gd name="T16" fmla="*/ 0 w 418"/>
                <a:gd name="T17" fmla="*/ 0 h 215"/>
                <a:gd name="T18" fmla="*/ 0 w 418"/>
                <a:gd name="T19" fmla="*/ 0 h 215"/>
                <a:gd name="T20" fmla="*/ 0 w 418"/>
                <a:gd name="T21" fmla="*/ 0 h 215"/>
                <a:gd name="T22" fmla="*/ 0 w 418"/>
                <a:gd name="T23" fmla="*/ 0 h 215"/>
                <a:gd name="T24" fmla="*/ 0 w 418"/>
                <a:gd name="T25" fmla="*/ 0 h 215"/>
                <a:gd name="T26" fmla="*/ 0 w 418"/>
                <a:gd name="T27" fmla="*/ 0 h 215"/>
                <a:gd name="T28" fmla="*/ 0 w 418"/>
                <a:gd name="T29" fmla="*/ 0 h 215"/>
                <a:gd name="T30" fmla="*/ 0 w 418"/>
                <a:gd name="T31" fmla="*/ 0 h 215"/>
                <a:gd name="T32" fmla="*/ 0 w 418"/>
                <a:gd name="T33" fmla="*/ 0 h 215"/>
                <a:gd name="T34" fmla="*/ 0 w 418"/>
                <a:gd name="T35" fmla="*/ 0 h 215"/>
                <a:gd name="T36" fmla="*/ 0 w 418"/>
                <a:gd name="T37" fmla="*/ 0 h 215"/>
                <a:gd name="T38" fmla="*/ 0 w 418"/>
                <a:gd name="T39" fmla="*/ 0 h 215"/>
                <a:gd name="T40" fmla="*/ 0 w 418"/>
                <a:gd name="T41" fmla="*/ 0 h 215"/>
                <a:gd name="T42" fmla="*/ 0 w 418"/>
                <a:gd name="T43" fmla="*/ 0 h 215"/>
                <a:gd name="T44" fmla="*/ 0 w 418"/>
                <a:gd name="T45" fmla="*/ 0 h 215"/>
                <a:gd name="T46" fmla="*/ 0 w 418"/>
                <a:gd name="T47" fmla="*/ 0 h 215"/>
                <a:gd name="T48" fmla="*/ 0 w 418"/>
                <a:gd name="T49" fmla="*/ 0 h 215"/>
                <a:gd name="T50" fmla="*/ 0 w 418"/>
                <a:gd name="T51" fmla="*/ 0 h 215"/>
                <a:gd name="T52" fmla="*/ 0 w 418"/>
                <a:gd name="T53" fmla="*/ 0 h 215"/>
                <a:gd name="T54" fmla="*/ 0 w 418"/>
                <a:gd name="T55" fmla="*/ 0 h 215"/>
                <a:gd name="T56" fmla="*/ 0 w 418"/>
                <a:gd name="T57" fmla="*/ 0 h 215"/>
                <a:gd name="T58" fmla="*/ 0 w 418"/>
                <a:gd name="T59" fmla="*/ 0 h 215"/>
                <a:gd name="T60" fmla="*/ 0 w 418"/>
                <a:gd name="T61" fmla="*/ 0 h 215"/>
                <a:gd name="T62" fmla="*/ 0 w 418"/>
                <a:gd name="T63" fmla="*/ 0 h 215"/>
                <a:gd name="T64" fmla="*/ 0 w 418"/>
                <a:gd name="T65" fmla="*/ 0 h 21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8" h="215">
                  <a:moveTo>
                    <a:pt x="413" y="213"/>
                  </a:moveTo>
                  <a:lnTo>
                    <a:pt x="412" y="193"/>
                  </a:lnTo>
                  <a:lnTo>
                    <a:pt x="409" y="174"/>
                  </a:lnTo>
                  <a:lnTo>
                    <a:pt x="404" y="156"/>
                  </a:lnTo>
                  <a:lnTo>
                    <a:pt x="398" y="139"/>
                  </a:lnTo>
                  <a:lnTo>
                    <a:pt x="390" y="123"/>
                  </a:lnTo>
                  <a:lnTo>
                    <a:pt x="380" y="108"/>
                  </a:lnTo>
                  <a:lnTo>
                    <a:pt x="370" y="92"/>
                  </a:lnTo>
                  <a:lnTo>
                    <a:pt x="358" y="79"/>
                  </a:lnTo>
                  <a:lnTo>
                    <a:pt x="345" y="68"/>
                  </a:lnTo>
                  <a:lnTo>
                    <a:pt x="330" y="57"/>
                  </a:lnTo>
                  <a:lnTo>
                    <a:pt x="314" y="48"/>
                  </a:lnTo>
                  <a:lnTo>
                    <a:pt x="298" y="40"/>
                  </a:lnTo>
                  <a:lnTo>
                    <a:pt x="281" y="34"/>
                  </a:lnTo>
                  <a:lnTo>
                    <a:pt x="264" y="29"/>
                  </a:lnTo>
                  <a:lnTo>
                    <a:pt x="245" y="27"/>
                  </a:lnTo>
                  <a:lnTo>
                    <a:pt x="226" y="26"/>
                  </a:lnTo>
                  <a:lnTo>
                    <a:pt x="207" y="27"/>
                  </a:lnTo>
                  <a:lnTo>
                    <a:pt x="189" y="29"/>
                  </a:lnTo>
                  <a:lnTo>
                    <a:pt x="172" y="35"/>
                  </a:lnTo>
                  <a:lnTo>
                    <a:pt x="155" y="40"/>
                  </a:lnTo>
                  <a:lnTo>
                    <a:pt x="139" y="49"/>
                  </a:lnTo>
                  <a:lnTo>
                    <a:pt x="125" y="58"/>
                  </a:lnTo>
                  <a:lnTo>
                    <a:pt x="111" y="69"/>
                  </a:lnTo>
                  <a:lnTo>
                    <a:pt x="99" y="81"/>
                  </a:lnTo>
                  <a:lnTo>
                    <a:pt x="87" y="94"/>
                  </a:lnTo>
                  <a:lnTo>
                    <a:pt x="78" y="109"/>
                  </a:lnTo>
                  <a:lnTo>
                    <a:pt x="69" y="124"/>
                  </a:lnTo>
                  <a:lnTo>
                    <a:pt x="61" y="141"/>
                  </a:lnTo>
                  <a:lnTo>
                    <a:pt x="56" y="158"/>
                  </a:lnTo>
                  <a:lnTo>
                    <a:pt x="52" y="176"/>
                  </a:lnTo>
                  <a:lnTo>
                    <a:pt x="49" y="195"/>
                  </a:lnTo>
                  <a:lnTo>
                    <a:pt x="48" y="215"/>
                  </a:lnTo>
                  <a:lnTo>
                    <a:pt x="0" y="215"/>
                  </a:lnTo>
                  <a:lnTo>
                    <a:pt x="1" y="193"/>
                  </a:lnTo>
                  <a:lnTo>
                    <a:pt x="4" y="172"/>
                  </a:lnTo>
                  <a:lnTo>
                    <a:pt x="8" y="152"/>
                  </a:lnTo>
                  <a:lnTo>
                    <a:pt x="16" y="132"/>
                  </a:lnTo>
                  <a:lnTo>
                    <a:pt x="25" y="113"/>
                  </a:lnTo>
                  <a:lnTo>
                    <a:pt x="35" y="95"/>
                  </a:lnTo>
                  <a:lnTo>
                    <a:pt x="47" y="79"/>
                  </a:lnTo>
                  <a:lnTo>
                    <a:pt x="61" y="63"/>
                  </a:lnTo>
                  <a:lnTo>
                    <a:pt x="75" y="50"/>
                  </a:lnTo>
                  <a:lnTo>
                    <a:pt x="92" y="37"/>
                  </a:lnTo>
                  <a:lnTo>
                    <a:pt x="109" y="27"/>
                  </a:lnTo>
                  <a:lnTo>
                    <a:pt x="127" y="17"/>
                  </a:lnTo>
                  <a:lnTo>
                    <a:pt x="147" y="10"/>
                  </a:lnTo>
                  <a:lnTo>
                    <a:pt x="167" y="5"/>
                  </a:lnTo>
                  <a:lnTo>
                    <a:pt x="188" y="2"/>
                  </a:lnTo>
                  <a:lnTo>
                    <a:pt x="210" y="0"/>
                  </a:lnTo>
                  <a:lnTo>
                    <a:pt x="231" y="2"/>
                  </a:lnTo>
                  <a:lnTo>
                    <a:pt x="252" y="5"/>
                  </a:lnTo>
                  <a:lnTo>
                    <a:pt x="271" y="10"/>
                  </a:lnTo>
                  <a:lnTo>
                    <a:pt x="291" y="18"/>
                  </a:lnTo>
                  <a:lnTo>
                    <a:pt x="309" y="28"/>
                  </a:lnTo>
                  <a:lnTo>
                    <a:pt x="325" y="39"/>
                  </a:lnTo>
                  <a:lnTo>
                    <a:pt x="341" y="52"/>
                  </a:lnTo>
                  <a:lnTo>
                    <a:pt x="357" y="67"/>
                  </a:lnTo>
                  <a:lnTo>
                    <a:pt x="370" y="82"/>
                  </a:lnTo>
                  <a:lnTo>
                    <a:pt x="382" y="99"/>
                  </a:lnTo>
                  <a:lnTo>
                    <a:pt x="392" y="116"/>
                  </a:lnTo>
                  <a:lnTo>
                    <a:pt x="401" y="134"/>
                  </a:lnTo>
                  <a:lnTo>
                    <a:pt x="409" y="154"/>
                  </a:lnTo>
                  <a:lnTo>
                    <a:pt x="414" y="173"/>
                  </a:lnTo>
                  <a:lnTo>
                    <a:pt x="417" y="193"/>
                  </a:lnTo>
                  <a:lnTo>
                    <a:pt x="418" y="213"/>
                  </a:lnTo>
                  <a:lnTo>
                    <a:pt x="413" y="213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2" name="Freeform 22"/>
            <p:cNvSpPr>
              <a:spLocks/>
            </p:cNvSpPr>
            <p:nvPr/>
          </p:nvSpPr>
          <p:spPr bwMode="auto">
            <a:xfrm>
              <a:off x="4813" y="4167"/>
              <a:ext cx="101" cy="52"/>
            </a:xfrm>
            <a:custGeom>
              <a:avLst/>
              <a:gdLst>
                <a:gd name="T0" fmla="*/ 0 w 507"/>
                <a:gd name="T1" fmla="*/ 0 h 260"/>
                <a:gd name="T2" fmla="*/ 0 w 507"/>
                <a:gd name="T3" fmla="*/ 0 h 260"/>
                <a:gd name="T4" fmla="*/ 0 w 507"/>
                <a:gd name="T5" fmla="*/ 0 h 260"/>
                <a:gd name="T6" fmla="*/ 0 w 507"/>
                <a:gd name="T7" fmla="*/ 0 h 260"/>
                <a:gd name="T8" fmla="*/ 0 w 507"/>
                <a:gd name="T9" fmla="*/ 0 h 260"/>
                <a:gd name="T10" fmla="*/ 0 w 507"/>
                <a:gd name="T11" fmla="*/ 0 h 260"/>
                <a:gd name="T12" fmla="*/ 0 w 507"/>
                <a:gd name="T13" fmla="*/ 0 h 260"/>
                <a:gd name="T14" fmla="*/ 0 w 507"/>
                <a:gd name="T15" fmla="*/ 0 h 260"/>
                <a:gd name="T16" fmla="*/ 0 w 507"/>
                <a:gd name="T17" fmla="*/ 0 h 260"/>
                <a:gd name="T18" fmla="*/ 0 w 507"/>
                <a:gd name="T19" fmla="*/ 0 h 260"/>
                <a:gd name="T20" fmla="*/ 0 w 507"/>
                <a:gd name="T21" fmla="*/ 0 h 260"/>
                <a:gd name="T22" fmla="*/ 0 w 507"/>
                <a:gd name="T23" fmla="*/ 0 h 260"/>
                <a:gd name="T24" fmla="*/ 0 w 507"/>
                <a:gd name="T25" fmla="*/ 0 h 260"/>
                <a:gd name="T26" fmla="*/ 0 w 507"/>
                <a:gd name="T27" fmla="*/ 0 h 260"/>
                <a:gd name="T28" fmla="*/ 0 w 507"/>
                <a:gd name="T29" fmla="*/ 0 h 260"/>
                <a:gd name="T30" fmla="*/ 0 w 507"/>
                <a:gd name="T31" fmla="*/ 0 h 260"/>
                <a:gd name="T32" fmla="*/ 0 w 507"/>
                <a:gd name="T33" fmla="*/ 0 h 260"/>
                <a:gd name="T34" fmla="*/ 0 w 507"/>
                <a:gd name="T35" fmla="*/ 0 h 260"/>
                <a:gd name="T36" fmla="*/ 0 w 507"/>
                <a:gd name="T37" fmla="*/ 0 h 260"/>
                <a:gd name="T38" fmla="*/ 0 w 507"/>
                <a:gd name="T39" fmla="*/ 0 h 260"/>
                <a:gd name="T40" fmla="*/ 0 w 507"/>
                <a:gd name="T41" fmla="*/ 0 h 260"/>
                <a:gd name="T42" fmla="*/ 0 w 507"/>
                <a:gd name="T43" fmla="*/ 0 h 260"/>
                <a:gd name="T44" fmla="*/ 0 w 507"/>
                <a:gd name="T45" fmla="*/ 0 h 260"/>
                <a:gd name="T46" fmla="*/ 0 w 507"/>
                <a:gd name="T47" fmla="*/ 0 h 260"/>
                <a:gd name="T48" fmla="*/ 0 w 507"/>
                <a:gd name="T49" fmla="*/ 0 h 260"/>
                <a:gd name="T50" fmla="*/ 0 w 507"/>
                <a:gd name="T51" fmla="*/ 0 h 260"/>
                <a:gd name="T52" fmla="*/ 0 w 507"/>
                <a:gd name="T53" fmla="*/ 0 h 260"/>
                <a:gd name="T54" fmla="*/ 0 w 507"/>
                <a:gd name="T55" fmla="*/ 0 h 260"/>
                <a:gd name="T56" fmla="*/ 0 w 507"/>
                <a:gd name="T57" fmla="*/ 0 h 260"/>
                <a:gd name="T58" fmla="*/ 0 w 507"/>
                <a:gd name="T59" fmla="*/ 0 h 260"/>
                <a:gd name="T60" fmla="*/ 0 w 507"/>
                <a:gd name="T61" fmla="*/ 0 h 260"/>
                <a:gd name="T62" fmla="*/ 0 w 507"/>
                <a:gd name="T63" fmla="*/ 0 h 260"/>
                <a:gd name="T64" fmla="*/ 0 w 507"/>
                <a:gd name="T65" fmla="*/ 0 h 26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7" h="260">
                  <a:moveTo>
                    <a:pt x="504" y="258"/>
                  </a:moveTo>
                  <a:lnTo>
                    <a:pt x="503" y="233"/>
                  </a:lnTo>
                  <a:lnTo>
                    <a:pt x="500" y="210"/>
                  </a:lnTo>
                  <a:lnTo>
                    <a:pt x="493" y="188"/>
                  </a:lnTo>
                  <a:lnTo>
                    <a:pt x="486" y="166"/>
                  </a:lnTo>
                  <a:lnTo>
                    <a:pt x="476" y="146"/>
                  </a:lnTo>
                  <a:lnTo>
                    <a:pt x="464" y="126"/>
                  </a:lnTo>
                  <a:lnTo>
                    <a:pt x="451" y="108"/>
                  </a:lnTo>
                  <a:lnTo>
                    <a:pt x="436" y="92"/>
                  </a:lnTo>
                  <a:lnTo>
                    <a:pt x="420" y="76"/>
                  </a:lnTo>
                  <a:lnTo>
                    <a:pt x="402" y="63"/>
                  </a:lnTo>
                  <a:lnTo>
                    <a:pt x="383" y="51"/>
                  </a:lnTo>
                  <a:lnTo>
                    <a:pt x="362" y="41"/>
                  </a:lnTo>
                  <a:lnTo>
                    <a:pt x="342" y="33"/>
                  </a:lnTo>
                  <a:lnTo>
                    <a:pt x="319" y="28"/>
                  </a:lnTo>
                  <a:lnTo>
                    <a:pt x="296" y="24"/>
                  </a:lnTo>
                  <a:lnTo>
                    <a:pt x="273" y="23"/>
                  </a:lnTo>
                  <a:lnTo>
                    <a:pt x="249" y="24"/>
                  </a:lnTo>
                  <a:lnTo>
                    <a:pt x="226" y="28"/>
                  </a:lnTo>
                  <a:lnTo>
                    <a:pt x="204" y="34"/>
                  </a:lnTo>
                  <a:lnTo>
                    <a:pt x="183" y="42"/>
                  </a:lnTo>
                  <a:lnTo>
                    <a:pt x="163" y="52"/>
                  </a:lnTo>
                  <a:lnTo>
                    <a:pt x="144" y="64"/>
                  </a:lnTo>
                  <a:lnTo>
                    <a:pt x="127" y="77"/>
                  </a:lnTo>
                  <a:lnTo>
                    <a:pt x="110" y="93"/>
                  </a:lnTo>
                  <a:lnTo>
                    <a:pt x="96" y="109"/>
                  </a:lnTo>
                  <a:lnTo>
                    <a:pt x="83" y="127"/>
                  </a:lnTo>
                  <a:lnTo>
                    <a:pt x="71" y="147"/>
                  </a:lnTo>
                  <a:lnTo>
                    <a:pt x="62" y="168"/>
                  </a:lnTo>
                  <a:lnTo>
                    <a:pt x="54" y="189"/>
                  </a:lnTo>
                  <a:lnTo>
                    <a:pt x="49" y="212"/>
                  </a:lnTo>
                  <a:lnTo>
                    <a:pt x="45" y="235"/>
                  </a:lnTo>
                  <a:lnTo>
                    <a:pt x="44" y="260"/>
                  </a:lnTo>
                  <a:lnTo>
                    <a:pt x="0" y="260"/>
                  </a:lnTo>
                  <a:lnTo>
                    <a:pt x="1" y="233"/>
                  </a:lnTo>
                  <a:lnTo>
                    <a:pt x="4" y="208"/>
                  </a:lnTo>
                  <a:lnTo>
                    <a:pt x="11" y="182"/>
                  </a:lnTo>
                  <a:lnTo>
                    <a:pt x="19" y="158"/>
                  </a:lnTo>
                  <a:lnTo>
                    <a:pt x="30" y="136"/>
                  </a:lnTo>
                  <a:lnTo>
                    <a:pt x="42" y="115"/>
                  </a:lnTo>
                  <a:lnTo>
                    <a:pt x="57" y="94"/>
                  </a:lnTo>
                  <a:lnTo>
                    <a:pt x="74" y="76"/>
                  </a:lnTo>
                  <a:lnTo>
                    <a:pt x="92" y="60"/>
                  </a:lnTo>
                  <a:lnTo>
                    <a:pt x="111" y="44"/>
                  </a:lnTo>
                  <a:lnTo>
                    <a:pt x="132" y="31"/>
                  </a:lnTo>
                  <a:lnTo>
                    <a:pt x="154" y="20"/>
                  </a:lnTo>
                  <a:lnTo>
                    <a:pt x="177" y="12"/>
                  </a:lnTo>
                  <a:lnTo>
                    <a:pt x="202" y="6"/>
                  </a:lnTo>
                  <a:lnTo>
                    <a:pt x="227" y="1"/>
                  </a:lnTo>
                  <a:lnTo>
                    <a:pt x="253" y="0"/>
                  </a:lnTo>
                  <a:lnTo>
                    <a:pt x="279" y="1"/>
                  </a:lnTo>
                  <a:lnTo>
                    <a:pt x="304" y="4"/>
                  </a:lnTo>
                  <a:lnTo>
                    <a:pt x="329" y="11"/>
                  </a:lnTo>
                  <a:lnTo>
                    <a:pt x="352" y="20"/>
                  </a:lnTo>
                  <a:lnTo>
                    <a:pt x="374" y="31"/>
                  </a:lnTo>
                  <a:lnTo>
                    <a:pt x="395" y="43"/>
                  </a:lnTo>
                  <a:lnTo>
                    <a:pt x="414" y="59"/>
                  </a:lnTo>
                  <a:lnTo>
                    <a:pt x="433" y="75"/>
                  </a:lnTo>
                  <a:lnTo>
                    <a:pt x="449" y="94"/>
                  </a:lnTo>
                  <a:lnTo>
                    <a:pt x="464" y="114"/>
                  </a:lnTo>
                  <a:lnTo>
                    <a:pt x="476" y="135"/>
                  </a:lnTo>
                  <a:lnTo>
                    <a:pt x="487" y="157"/>
                  </a:lnTo>
                  <a:lnTo>
                    <a:pt x="495" y="181"/>
                  </a:lnTo>
                  <a:lnTo>
                    <a:pt x="502" y="207"/>
                  </a:lnTo>
                  <a:lnTo>
                    <a:pt x="506" y="232"/>
                  </a:lnTo>
                  <a:lnTo>
                    <a:pt x="507" y="259"/>
                  </a:lnTo>
                  <a:lnTo>
                    <a:pt x="504" y="258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3" name="Freeform 23"/>
            <p:cNvSpPr>
              <a:spLocks/>
            </p:cNvSpPr>
            <p:nvPr/>
          </p:nvSpPr>
          <p:spPr bwMode="auto">
            <a:xfrm>
              <a:off x="4850" y="4186"/>
              <a:ext cx="64" cy="33"/>
            </a:xfrm>
            <a:custGeom>
              <a:avLst/>
              <a:gdLst>
                <a:gd name="T0" fmla="*/ 0 w 321"/>
                <a:gd name="T1" fmla="*/ 0 h 167"/>
                <a:gd name="T2" fmla="*/ 0 w 321"/>
                <a:gd name="T3" fmla="*/ 0 h 167"/>
                <a:gd name="T4" fmla="*/ 0 w 321"/>
                <a:gd name="T5" fmla="*/ 0 h 167"/>
                <a:gd name="T6" fmla="*/ 0 w 321"/>
                <a:gd name="T7" fmla="*/ 0 h 167"/>
                <a:gd name="T8" fmla="*/ 0 w 321"/>
                <a:gd name="T9" fmla="*/ 0 h 167"/>
                <a:gd name="T10" fmla="*/ 0 w 321"/>
                <a:gd name="T11" fmla="*/ 0 h 167"/>
                <a:gd name="T12" fmla="*/ 0 w 321"/>
                <a:gd name="T13" fmla="*/ 0 h 167"/>
                <a:gd name="T14" fmla="*/ 0 w 321"/>
                <a:gd name="T15" fmla="*/ 0 h 167"/>
                <a:gd name="T16" fmla="*/ 0 w 321"/>
                <a:gd name="T17" fmla="*/ 0 h 167"/>
                <a:gd name="T18" fmla="*/ 0 w 321"/>
                <a:gd name="T19" fmla="*/ 0 h 167"/>
                <a:gd name="T20" fmla="*/ 0 w 321"/>
                <a:gd name="T21" fmla="*/ 0 h 167"/>
                <a:gd name="T22" fmla="*/ 0 w 321"/>
                <a:gd name="T23" fmla="*/ 0 h 167"/>
                <a:gd name="T24" fmla="*/ 0 w 321"/>
                <a:gd name="T25" fmla="*/ 0 h 167"/>
                <a:gd name="T26" fmla="*/ 0 w 321"/>
                <a:gd name="T27" fmla="*/ 0 h 167"/>
                <a:gd name="T28" fmla="*/ 0 w 321"/>
                <a:gd name="T29" fmla="*/ 0 h 167"/>
                <a:gd name="T30" fmla="*/ 0 w 321"/>
                <a:gd name="T31" fmla="*/ 0 h 167"/>
                <a:gd name="T32" fmla="*/ 0 w 321"/>
                <a:gd name="T33" fmla="*/ 0 h 167"/>
                <a:gd name="T34" fmla="*/ 0 w 321"/>
                <a:gd name="T35" fmla="*/ 0 h 167"/>
                <a:gd name="T36" fmla="*/ 0 w 321"/>
                <a:gd name="T37" fmla="*/ 0 h 167"/>
                <a:gd name="T38" fmla="*/ 0 w 321"/>
                <a:gd name="T39" fmla="*/ 0 h 167"/>
                <a:gd name="T40" fmla="*/ 0 w 321"/>
                <a:gd name="T41" fmla="*/ 0 h 167"/>
                <a:gd name="T42" fmla="*/ 0 w 321"/>
                <a:gd name="T43" fmla="*/ 0 h 167"/>
                <a:gd name="T44" fmla="*/ 0 w 321"/>
                <a:gd name="T45" fmla="*/ 0 h 167"/>
                <a:gd name="T46" fmla="*/ 0 w 321"/>
                <a:gd name="T47" fmla="*/ 0 h 167"/>
                <a:gd name="T48" fmla="*/ 0 w 321"/>
                <a:gd name="T49" fmla="*/ 0 h 167"/>
                <a:gd name="T50" fmla="*/ 0 w 321"/>
                <a:gd name="T51" fmla="*/ 0 h 167"/>
                <a:gd name="T52" fmla="*/ 0 w 321"/>
                <a:gd name="T53" fmla="*/ 0 h 167"/>
                <a:gd name="T54" fmla="*/ 0 w 321"/>
                <a:gd name="T55" fmla="*/ 0 h 167"/>
                <a:gd name="T56" fmla="*/ 0 w 321"/>
                <a:gd name="T57" fmla="*/ 0 h 167"/>
                <a:gd name="T58" fmla="*/ 0 w 321"/>
                <a:gd name="T59" fmla="*/ 0 h 167"/>
                <a:gd name="T60" fmla="*/ 0 w 321"/>
                <a:gd name="T61" fmla="*/ 0 h 167"/>
                <a:gd name="T62" fmla="*/ 0 w 321"/>
                <a:gd name="T63" fmla="*/ 0 h 167"/>
                <a:gd name="T64" fmla="*/ 0 w 321"/>
                <a:gd name="T65" fmla="*/ 0 h 167"/>
                <a:gd name="T66" fmla="*/ 0 w 321"/>
                <a:gd name="T67" fmla="*/ 0 h 167"/>
                <a:gd name="T68" fmla="*/ 0 w 321"/>
                <a:gd name="T69" fmla="*/ 0 h 16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21" h="167">
                  <a:moveTo>
                    <a:pt x="318" y="165"/>
                  </a:moveTo>
                  <a:lnTo>
                    <a:pt x="315" y="136"/>
                  </a:lnTo>
                  <a:lnTo>
                    <a:pt x="307" y="110"/>
                  </a:lnTo>
                  <a:lnTo>
                    <a:pt x="294" y="86"/>
                  </a:lnTo>
                  <a:lnTo>
                    <a:pt x="277" y="66"/>
                  </a:lnTo>
                  <a:lnTo>
                    <a:pt x="256" y="50"/>
                  </a:lnTo>
                  <a:lnTo>
                    <a:pt x="232" y="36"/>
                  </a:lnTo>
                  <a:lnTo>
                    <a:pt x="206" y="29"/>
                  </a:lnTo>
                  <a:lnTo>
                    <a:pt x="178" y="26"/>
                  </a:lnTo>
                  <a:lnTo>
                    <a:pt x="151" y="30"/>
                  </a:lnTo>
                  <a:lnTo>
                    <a:pt x="125" y="38"/>
                  </a:lnTo>
                  <a:lnTo>
                    <a:pt x="104" y="51"/>
                  </a:lnTo>
                  <a:lnTo>
                    <a:pt x="84" y="67"/>
                  </a:lnTo>
                  <a:lnTo>
                    <a:pt x="68" y="88"/>
                  </a:lnTo>
                  <a:lnTo>
                    <a:pt x="56" y="113"/>
                  </a:lnTo>
                  <a:lnTo>
                    <a:pt x="49" y="138"/>
                  </a:lnTo>
                  <a:lnTo>
                    <a:pt x="46" y="167"/>
                  </a:lnTo>
                  <a:lnTo>
                    <a:pt x="0" y="167"/>
                  </a:lnTo>
                  <a:lnTo>
                    <a:pt x="3" y="133"/>
                  </a:lnTo>
                  <a:lnTo>
                    <a:pt x="12" y="102"/>
                  </a:lnTo>
                  <a:lnTo>
                    <a:pt x="26" y="73"/>
                  </a:lnTo>
                  <a:lnTo>
                    <a:pt x="44" y="49"/>
                  </a:lnTo>
                  <a:lnTo>
                    <a:pt x="67" y="29"/>
                  </a:lnTo>
                  <a:lnTo>
                    <a:pt x="94" y="13"/>
                  </a:lnTo>
                  <a:lnTo>
                    <a:pt x="124" y="3"/>
                  </a:lnTo>
                  <a:lnTo>
                    <a:pt x="157" y="0"/>
                  </a:lnTo>
                  <a:lnTo>
                    <a:pt x="189" y="3"/>
                  </a:lnTo>
                  <a:lnTo>
                    <a:pt x="221" y="13"/>
                  </a:lnTo>
                  <a:lnTo>
                    <a:pt x="249" y="28"/>
                  </a:lnTo>
                  <a:lnTo>
                    <a:pt x="272" y="47"/>
                  </a:lnTo>
                  <a:lnTo>
                    <a:pt x="293" y="72"/>
                  </a:lnTo>
                  <a:lnTo>
                    <a:pt x="308" y="101"/>
                  </a:lnTo>
                  <a:lnTo>
                    <a:pt x="318" y="131"/>
                  </a:lnTo>
                  <a:lnTo>
                    <a:pt x="321" y="165"/>
                  </a:lnTo>
                  <a:lnTo>
                    <a:pt x="318" y="165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4" name="Freeform 24"/>
            <p:cNvSpPr>
              <a:spLocks/>
            </p:cNvSpPr>
            <p:nvPr/>
          </p:nvSpPr>
          <p:spPr bwMode="auto">
            <a:xfrm>
              <a:off x="4813" y="4219"/>
              <a:ext cx="101" cy="51"/>
            </a:xfrm>
            <a:custGeom>
              <a:avLst/>
              <a:gdLst>
                <a:gd name="T0" fmla="*/ 0 w 507"/>
                <a:gd name="T1" fmla="*/ 0 h 255"/>
                <a:gd name="T2" fmla="*/ 0 w 507"/>
                <a:gd name="T3" fmla="*/ 0 h 255"/>
                <a:gd name="T4" fmla="*/ 0 w 507"/>
                <a:gd name="T5" fmla="*/ 0 h 255"/>
                <a:gd name="T6" fmla="*/ 0 w 507"/>
                <a:gd name="T7" fmla="*/ 0 h 255"/>
                <a:gd name="T8" fmla="*/ 0 w 507"/>
                <a:gd name="T9" fmla="*/ 0 h 255"/>
                <a:gd name="T10" fmla="*/ 0 w 507"/>
                <a:gd name="T11" fmla="*/ 0 h 255"/>
                <a:gd name="T12" fmla="*/ 0 w 507"/>
                <a:gd name="T13" fmla="*/ 0 h 255"/>
                <a:gd name="T14" fmla="*/ 0 w 507"/>
                <a:gd name="T15" fmla="*/ 0 h 255"/>
                <a:gd name="T16" fmla="*/ 0 w 507"/>
                <a:gd name="T17" fmla="*/ 0 h 255"/>
                <a:gd name="T18" fmla="*/ 0 w 507"/>
                <a:gd name="T19" fmla="*/ 0 h 255"/>
                <a:gd name="T20" fmla="*/ 0 w 507"/>
                <a:gd name="T21" fmla="*/ 0 h 255"/>
                <a:gd name="T22" fmla="*/ 0 w 507"/>
                <a:gd name="T23" fmla="*/ 0 h 255"/>
                <a:gd name="T24" fmla="*/ 0 w 507"/>
                <a:gd name="T25" fmla="*/ 0 h 255"/>
                <a:gd name="T26" fmla="*/ 0 w 507"/>
                <a:gd name="T27" fmla="*/ 0 h 255"/>
                <a:gd name="T28" fmla="*/ 0 w 507"/>
                <a:gd name="T29" fmla="*/ 0 h 255"/>
                <a:gd name="T30" fmla="*/ 0 w 507"/>
                <a:gd name="T31" fmla="*/ 0 h 255"/>
                <a:gd name="T32" fmla="*/ 0 w 507"/>
                <a:gd name="T33" fmla="*/ 0 h 255"/>
                <a:gd name="T34" fmla="*/ 0 w 507"/>
                <a:gd name="T35" fmla="*/ 0 h 255"/>
                <a:gd name="T36" fmla="*/ 0 w 507"/>
                <a:gd name="T37" fmla="*/ 0 h 255"/>
                <a:gd name="T38" fmla="*/ 0 w 507"/>
                <a:gd name="T39" fmla="*/ 0 h 255"/>
                <a:gd name="T40" fmla="*/ 0 w 507"/>
                <a:gd name="T41" fmla="*/ 0 h 255"/>
                <a:gd name="T42" fmla="*/ 0 w 507"/>
                <a:gd name="T43" fmla="*/ 0 h 255"/>
                <a:gd name="T44" fmla="*/ 0 w 507"/>
                <a:gd name="T45" fmla="*/ 0 h 255"/>
                <a:gd name="T46" fmla="*/ 0 w 507"/>
                <a:gd name="T47" fmla="*/ 0 h 255"/>
                <a:gd name="T48" fmla="*/ 0 w 507"/>
                <a:gd name="T49" fmla="*/ 0 h 255"/>
                <a:gd name="T50" fmla="*/ 0 w 507"/>
                <a:gd name="T51" fmla="*/ 0 h 255"/>
                <a:gd name="T52" fmla="*/ 0 w 507"/>
                <a:gd name="T53" fmla="*/ 0 h 255"/>
                <a:gd name="T54" fmla="*/ 0 w 507"/>
                <a:gd name="T55" fmla="*/ 0 h 255"/>
                <a:gd name="T56" fmla="*/ 0 w 507"/>
                <a:gd name="T57" fmla="*/ 0 h 255"/>
                <a:gd name="T58" fmla="*/ 0 w 507"/>
                <a:gd name="T59" fmla="*/ 0 h 255"/>
                <a:gd name="T60" fmla="*/ 0 w 507"/>
                <a:gd name="T61" fmla="*/ 0 h 255"/>
                <a:gd name="T62" fmla="*/ 0 w 507"/>
                <a:gd name="T63" fmla="*/ 0 h 255"/>
                <a:gd name="T64" fmla="*/ 0 w 507"/>
                <a:gd name="T65" fmla="*/ 0 h 25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7" h="255">
                  <a:moveTo>
                    <a:pt x="3" y="1"/>
                  </a:moveTo>
                  <a:lnTo>
                    <a:pt x="4" y="24"/>
                  </a:lnTo>
                  <a:lnTo>
                    <a:pt x="9" y="47"/>
                  </a:lnTo>
                  <a:lnTo>
                    <a:pt x="14" y="69"/>
                  </a:lnTo>
                  <a:lnTo>
                    <a:pt x="22" y="91"/>
                  </a:lnTo>
                  <a:lnTo>
                    <a:pt x="32" y="111"/>
                  </a:lnTo>
                  <a:lnTo>
                    <a:pt x="43" y="130"/>
                  </a:lnTo>
                  <a:lnTo>
                    <a:pt x="57" y="149"/>
                  </a:lnTo>
                  <a:lnTo>
                    <a:pt x="72" y="164"/>
                  </a:lnTo>
                  <a:lnTo>
                    <a:pt x="89" y="180"/>
                  </a:lnTo>
                  <a:lnTo>
                    <a:pt x="106" y="193"/>
                  </a:lnTo>
                  <a:lnTo>
                    <a:pt x="125" y="205"/>
                  </a:lnTo>
                  <a:lnTo>
                    <a:pt x="145" y="214"/>
                  </a:lnTo>
                  <a:lnTo>
                    <a:pt x="167" y="223"/>
                  </a:lnTo>
                  <a:lnTo>
                    <a:pt x="188" y="228"/>
                  </a:lnTo>
                  <a:lnTo>
                    <a:pt x="211" y="232"/>
                  </a:lnTo>
                  <a:lnTo>
                    <a:pt x="235" y="233"/>
                  </a:lnTo>
                  <a:lnTo>
                    <a:pt x="257" y="232"/>
                  </a:lnTo>
                  <a:lnTo>
                    <a:pt x="280" y="227"/>
                  </a:lnTo>
                  <a:lnTo>
                    <a:pt x="302" y="222"/>
                  </a:lnTo>
                  <a:lnTo>
                    <a:pt x="322" y="214"/>
                  </a:lnTo>
                  <a:lnTo>
                    <a:pt x="342" y="204"/>
                  </a:lnTo>
                  <a:lnTo>
                    <a:pt x="361" y="192"/>
                  </a:lnTo>
                  <a:lnTo>
                    <a:pt x="379" y="179"/>
                  </a:lnTo>
                  <a:lnTo>
                    <a:pt x="394" y="164"/>
                  </a:lnTo>
                  <a:lnTo>
                    <a:pt x="409" y="148"/>
                  </a:lnTo>
                  <a:lnTo>
                    <a:pt x="422" y="130"/>
                  </a:lnTo>
                  <a:lnTo>
                    <a:pt x="433" y="110"/>
                  </a:lnTo>
                  <a:lnTo>
                    <a:pt x="442" y="90"/>
                  </a:lnTo>
                  <a:lnTo>
                    <a:pt x="450" y="69"/>
                  </a:lnTo>
                  <a:lnTo>
                    <a:pt x="455" y="47"/>
                  </a:lnTo>
                  <a:lnTo>
                    <a:pt x="460" y="24"/>
                  </a:lnTo>
                  <a:lnTo>
                    <a:pt x="461" y="1"/>
                  </a:lnTo>
                  <a:lnTo>
                    <a:pt x="507" y="1"/>
                  </a:lnTo>
                  <a:lnTo>
                    <a:pt x="505" y="27"/>
                  </a:lnTo>
                  <a:lnTo>
                    <a:pt x="502" y="52"/>
                  </a:lnTo>
                  <a:lnTo>
                    <a:pt x="495" y="76"/>
                  </a:lnTo>
                  <a:lnTo>
                    <a:pt x="487" y="99"/>
                  </a:lnTo>
                  <a:lnTo>
                    <a:pt x="476" y="121"/>
                  </a:lnTo>
                  <a:lnTo>
                    <a:pt x="463" y="142"/>
                  </a:lnTo>
                  <a:lnTo>
                    <a:pt x="448" y="162"/>
                  </a:lnTo>
                  <a:lnTo>
                    <a:pt x="432" y="180"/>
                  </a:lnTo>
                  <a:lnTo>
                    <a:pt x="414" y="196"/>
                  </a:lnTo>
                  <a:lnTo>
                    <a:pt x="395" y="211"/>
                  </a:lnTo>
                  <a:lnTo>
                    <a:pt x="374" y="224"/>
                  </a:lnTo>
                  <a:lnTo>
                    <a:pt x="353" y="234"/>
                  </a:lnTo>
                  <a:lnTo>
                    <a:pt x="329" y="243"/>
                  </a:lnTo>
                  <a:lnTo>
                    <a:pt x="305" y="249"/>
                  </a:lnTo>
                  <a:lnTo>
                    <a:pt x="281" y="254"/>
                  </a:lnTo>
                  <a:lnTo>
                    <a:pt x="255" y="255"/>
                  </a:lnTo>
                  <a:lnTo>
                    <a:pt x="229" y="254"/>
                  </a:lnTo>
                  <a:lnTo>
                    <a:pt x="204" y="251"/>
                  </a:lnTo>
                  <a:lnTo>
                    <a:pt x="180" y="244"/>
                  </a:lnTo>
                  <a:lnTo>
                    <a:pt x="156" y="236"/>
                  </a:lnTo>
                  <a:lnTo>
                    <a:pt x="134" y="225"/>
                  </a:lnTo>
                  <a:lnTo>
                    <a:pt x="112" y="213"/>
                  </a:lnTo>
                  <a:lnTo>
                    <a:pt x="93" y="198"/>
                  </a:lnTo>
                  <a:lnTo>
                    <a:pt x="75" y="182"/>
                  </a:lnTo>
                  <a:lnTo>
                    <a:pt x="58" y="163"/>
                  </a:lnTo>
                  <a:lnTo>
                    <a:pt x="43" y="143"/>
                  </a:lnTo>
                  <a:lnTo>
                    <a:pt x="31" y="122"/>
                  </a:lnTo>
                  <a:lnTo>
                    <a:pt x="21" y="100"/>
                  </a:lnTo>
                  <a:lnTo>
                    <a:pt x="12" y="77"/>
                  </a:lnTo>
                  <a:lnTo>
                    <a:pt x="5" y="52"/>
                  </a:lnTo>
                  <a:lnTo>
                    <a:pt x="1" y="26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5" name="Freeform 25"/>
            <p:cNvSpPr>
              <a:spLocks/>
            </p:cNvSpPr>
            <p:nvPr/>
          </p:nvSpPr>
          <p:spPr bwMode="auto">
            <a:xfrm>
              <a:off x="4813" y="4219"/>
              <a:ext cx="65" cy="32"/>
            </a:xfrm>
            <a:custGeom>
              <a:avLst/>
              <a:gdLst>
                <a:gd name="T0" fmla="*/ 0 w 322"/>
                <a:gd name="T1" fmla="*/ 0 h 161"/>
                <a:gd name="T2" fmla="*/ 0 w 322"/>
                <a:gd name="T3" fmla="*/ 0 h 161"/>
                <a:gd name="T4" fmla="*/ 0 w 322"/>
                <a:gd name="T5" fmla="*/ 0 h 161"/>
                <a:gd name="T6" fmla="*/ 0 w 322"/>
                <a:gd name="T7" fmla="*/ 0 h 161"/>
                <a:gd name="T8" fmla="*/ 0 w 322"/>
                <a:gd name="T9" fmla="*/ 0 h 161"/>
                <a:gd name="T10" fmla="*/ 0 w 322"/>
                <a:gd name="T11" fmla="*/ 0 h 161"/>
                <a:gd name="T12" fmla="*/ 0 w 322"/>
                <a:gd name="T13" fmla="*/ 0 h 161"/>
                <a:gd name="T14" fmla="*/ 0 w 322"/>
                <a:gd name="T15" fmla="*/ 0 h 161"/>
                <a:gd name="T16" fmla="*/ 0 w 322"/>
                <a:gd name="T17" fmla="*/ 0 h 161"/>
                <a:gd name="T18" fmla="*/ 0 w 322"/>
                <a:gd name="T19" fmla="*/ 0 h 161"/>
                <a:gd name="T20" fmla="*/ 0 w 322"/>
                <a:gd name="T21" fmla="*/ 0 h 161"/>
                <a:gd name="T22" fmla="*/ 0 w 322"/>
                <a:gd name="T23" fmla="*/ 0 h 161"/>
                <a:gd name="T24" fmla="*/ 0 w 322"/>
                <a:gd name="T25" fmla="*/ 0 h 161"/>
                <a:gd name="T26" fmla="*/ 0 w 322"/>
                <a:gd name="T27" fmla="*/ 0 h 161"/>
                <a:gd name="T28" fmla="*/ 0 w 322"/>
                <a:gd name="T29" fmla="*/ 0 h 161"/>
                <a:gd name="T30" fmla="*/ 0 w 322"/>
                <a:gd name="T31" fmla="*/ 0 h 161"/>
                <a:gd name="T32" fmla="*/ 0 w 322"/>
                <a:gd name="T33" fmla="*/ 0 h 161"/>
                <a:gd name="T34" fmla="*/ 0 w 322"/>
                <a:gd name="T35" fmla="*/ 0 h 161"/>
                <a:gd name="T36" fmla="*/ 0 w 322"/>
                <a:gd name="T37" fmla="*/ 0 h 161"/>
                <a:gd name="T38" fmla="*/ 0 w 322"/>
                <a:gd name="T39" fmla="*/ 0 h 161"/>
                <a:gd name="T40" fmla="*/ 0 w 322"/>
                <a:gd name="T41" fmla="*/ 0 h 161"/>
                <a:gd name="T42" fmla="*/ 0 w 322"/>
                <a:gd name="T43" fmla="*/ 0 h 161"/>
                <a:gd name="T44" fmla="*/ 0 w 322"/>
                <a:gd name="T45" fmla="*/ 0 h 161"/>
                <a:gd name="T46" fmla="*/ 0 w 322"/>
                <a:gd name="T47" fmla="*/ 0 h 161"/>
                <a:gd name="T48" fmla="*/ 0 w 322"/>
                <a:gd name="T49" fmla="*/ 0 h 161"/>
                <a:gd name="T50" fmla="*/ 0 w 322"/>
                <a:gd name="T51" fmla="*/ 0 h 161"/>
                <a:gd name="T52" fmla="*/ 0 w 322"/>
                <a:gd name="T53" fmla="*/ 0 h 161"/>
                <a:gd name="T54" fmla="*/ 0 w 322"/>
                <a:gd name="T55" fmla="*/ 0 h 161"/>
                <a:gd name="T56" fmla="*/ 0 w 322"/>
                <a:gd name="T57" fmla="*/ 0 h 161"/>
                <a:gd name="T58" fmla="*/ 0 w 322"/>
                <a:gd name="T59" fmla="*/ 0 h 161"/>
                <a:gd name="T60" fmla="*/ 0 w 322"/>
                <a:gd name="T61" fmla="*/ 0 h 161"/>
                <a:gd name="T62" fmla="*/ 0 w 322"/>
                <a:gd name="T63" fmla="*/ 0 h 161"/>
                <a:gd name="T64" fmla="*/ 0 w 322"/>
                <a:gd name="T65" fmla="*/ 0 h 161"/>
                <a:gd name="T66" fmla="*/ 0 w 322"/>
                <a:gd name="T67" fmla="*/ 0 h 161"/>
                <a:gd name="T68" fmla="*/ 0 w 322"/>
                <a:gd name="T69" fmla="*/ 0 h 16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22" h="161">
                  <a:moveTo>
                    <a:pt x="4" y="1"/>
                  </a:moveTo>
                  <a:lnTo>
                    <a:pt x="8" y="28"/>
                  </a:lnTo>
                  <a:lnTo>
                    <a:pt x="15" y="54"/>
                  </a:lnTo>
                  <a:lnTo>
                    <a:pt x="28" y="77"/>
                  </a:lnTo>
                  <a:lnTo>
                    <a:pt x="46" y="97"/>
                  </a:lnTo>
                  <a:lnTo>
                    <a:pt x="66" y="112"/>
                  </a:lnTo>
                  <a:lnTo>
                    <a:pt x="90" y="125"/>
                  </a:lnTo>
                  <a:lnTo>
                    <a:pt x="116" y="132"/>
                  </a:lnTo>
                  <a:lnTo>
                    <a:pt x="144" y="135"/>
                  </a:lnTo>
                  <a:lnTo>
                    <a:pt x="171" y="132"/>
                  </a:lnTo>
                  <a:lnTo>
                    <a:pt x="196" y="125"/>
                  </a:lnTo>
                  <a:lnTo>
                    <a:pt x="217" y="112"/>
                  </a:lnTo>
                  <a:lnTo>
                    <a:pt x="237" y="96"/>
                  </a:lnTo>
                  <a:lnTo>
                    <a:pt x="253" y="76"/>
                  </a:lnTo>
                  <a:lnTo>
                    <a:pt x="265" y="53"/>
                  </a:lnTo>
                  <a:lnTo>
                    <a:pt x="273" y="27"/>
                  </a:lnTo>
                  <a:lnTo>
                    <a:pt x="276" y="0"/>
                  </a:lnTo>
                  <a:lnTo>
                    <a:pt x="322" y="0"/>
                  </a:lnTo>
                  <a:lnTo>
                    <a:pt x="319" y="33"/>
                  </a:lnTo>
                  <a:lnTo>
                    <a:pt x="309" y="63"/>
                  </a:lnTo>
                  <a:lnTo>
                    <a:pt x="295" y="90"/>
                  </a:lnTo>
                  <a:lnTo>
                    <a:pt x="277" y="115"/>
                  </a:lnTo>
                  <a:lnTo>
                    <a:pt x="253" y="133"/>
                  </a:lnTo>
                  <a:lnTo>
                    <a:pt x="227" y="149"/>
                  </a:lnTo>
                  <a:lnTo>
                    <a:pt x="197" y="158"/>
                  </a:lnTo>
                  <a:lnTo>
                    <a:pt x="166" y="161"/>
                  </a:lnTo>
                  <a:lnTo>
                    <a:pt x="133" y="158"/>
                  </a:lnTo>
                  <a:lnTo>
                    <a:pt x="102" y="149"/>
                  </a:lnTo>
                  <a:lnTo>
                    <a:pt x="74" y="135"/>
                  </a:lnTo>
                  <a:lnTo>
                    <a:pt x="49" y="116"/>
                  </a:lnTo>
                  <a:lnTo>
                    <a:pt x="29" y="93"/>
                  </a:lnTo>
                  <a:lnTo>
                    <a:pt x="13" y="65"/>
                  </a:lnTo>
                  <a:lnTo>
                    <a:pt x="3" y="34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6" name="Freeform 26"/>
            <p:cNvSpPr>
              <a:spLocks noEditPoints="1"/>
            </p:cNvSpPr>
            <p:nvPr/>
          </p:nvSpPr>
          <p:spPr bwMode="auto">
            <a:xfrm>
              <a:off x="4924" y="4172"/>
              <a:ext cx="96" cy="94"/>
            </a:xfrm>
            <a:custGeom>
              <a:avLst/>
              <a:gdLst>
                <a:gd name="T0" fmla="*/ 0 w 482"/>
                <a:gd name="T1" fmla="*/ 0 h 470"/>
                <a:gd name="T2" fmla="*/ 0 w 482"/>
                <a:gd name="T3" fmla="*/ 0 h 470"/>
                <a:gd name="T4" fmla="*/ 0 w 482"/>
                <a:gd name="T5" fmla="*/ 0 h 470"/>
                <a:gd name="T6" fmla="*/ 0 w 482"/>
                <a:gd name="T7" fmla="*/ 0 h 470"/>
                <a:gd name="T8" fmla="*/ 0 w 482"/>
                <a:gd name="T9" fmla="*/ 0 h 470"/>
                <a:gd name="T10" fmla="*/ 0 w 482"/>
                <a:gd name="T11" fmla="*/ 0 h 470"/>
                <a:gd name="T12" fmla="*/ 0 w 482"/>
                <a:gd name="T13" fmla="*/ 0 h 470"/>
                <a:gd name="T14" fmla="*/ 0 w 482"/>
                <a:gd name="T15" fmla="*/ 0 h 470"/>
                <a:gd name="T16" fmla="*/ 0 w 482"/>
                <a:gd name="T17" fmla="*/ 0 h 470"/>
                <a:gd name="T18" fmla="*/ 0 w 482"/>
                <a:gd name="T19" fmla="*/ 0 h 470"/>
                <a:gd name="T20" fmla="*/ 0 w 482"/>
                <a:gd name="T21" fmla="*/ 0 h 470"/>
                <a:gd name="T22" fmla="*/ 0 w 482"/>
                <a:gd name="T23" fmla="*/ 0 h 470"/>
                <a:gd name="T24" fmla="*/ 0 w 482"/>
                <a:gd name="T25" fmla="*/ 0 h 47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82" h="470">
                  <a:moveTo>
                    <a:pt x="0" y="470"/>
                  </a:moveTo>
                  <a:lnTo>
                    <a:pt x="245" y="0"/>
                  </a:lnTo>
                  <a:lnTo>
                    <a:pt x="399" y="0"/>
                  </a:lnTo>
                  <a:lnTo>
                    <a:pt x="482" y="470"/>
                  </a:lnTo>
                  <a:lnTo>
                    <a:pt x="332" y="470"/>
                  </a:lnTo>
                  <a:lnTo>
                    <a:pt x="325" y="408"/>
                  </a:lnTo>
                  <a:lnTo>
                    <a:pt x="175" y="408"/>
                  </a:lnTo>
                  <a:lnTo>
                    <a:pt x="147" y="470"/>
                  </a:lnTo>
                  <a:lnTo>
                    <a:pt x="0" y="470"/>
                  </a:lnTo>
                  <a:close/>
                  <a:moveTo>
                    <a:pt x="296" y="142"/>
                  </a:moveTo>
                  <a:lnTo>
                    <a:pt x="220" y="310"/>
                  </a:lnTo>
                  <a:lnTo>
                    <a:pt x="316" y="310"/>
                  </a:lnTo>
                  <a:lnTo>
                    <a:pt x="296" y="142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7" name="Freeform 27"/>
            <p:cNvSpPr>
              <a:spLocks/>
            </p:cNvSpPr>
            <p:nvPr/>
          </p:nvSpPr>
          <p:spPr bwMode="auto">
            <a:xfrm>
              <a:off x="5031" y="4172"/>
              <a:ext cx="47" cy="94"/>
            </a:xfrm>
            <a:custGeom>
              <a:avLst/>
              <a:gdLst>
                <a:gd name="T0" fmla="*/ 0 w 232"/>
                <a:gd name="T1" fmla="*/ 0 h 470"/>
                <a:gd name="T2" fmla="*/ 0 w 232"/>
                <a:gd name="T3" fmla="*/ 0 h 470"/>
                <a:gd name="T4" fmla="*/ 0 w 232"/>
                <a:gd name="T5" fmla="*/ 0 h 470"/>
                <a:gd name="T6" fmla="*/ 0 w 232"/>
                <a:gd name="T7" fmla="*/ 0 h 470"/>
                <a:gd name="T8" fmla="*/ 0 w 232"/>
                <a:gd name="T9" fmla="*/ 0 h 4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2" h="470">
                  <a:moveTo>
                    <a:pt x="0" y="470"/>
                  </a:moveTo>
                  <a:lnTo>
                    <a:pt x="81" y="0"/>
                  </a:lnTo>
                  <a:lnTo>
                    <a:pt x="232" y="0"/>
                  </a:lnTo>
                  <a:lnTo>
                    <a:pt x="152" y="470"/>
                  </a:lnTo>
                  <a:lnTo>
                    <a:pt x="0" y="47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8" name="Freeform 28"/>
            <p:cNvSpPr>
              <a:spLocks noEditPoints="1"/>
            </p:cNvSpPr>
            <p:nvPr/>
          </p:nvSpPr>
          <p:spPr bwMode="auto">
            <a:xfrm>
              <a:off x="5079" y="4172"/>
              <a:ext cx="96" cy="94"/>
            </a:xfrm>
            <a:custGeom>
              <a:avLst/>
              <a:gdLst>
                <a:gd name="T0" fmla="*/ 0 w 482"/>
                <a:gd name="T1" fmla="*/ 0 h 470"/>
                <a:gd name="T2" fmla="*/ 0 w 482"/>
                <a:gd name="T3" fmla="*/ 0 h 470"/>
                <a:gd name="T4" fmla="*/ 0 w 482"/>
                <a:gd name="T5" fmla="*/ 0 h 470"/>
                <a:gd name="T6" fmla="*/ 0 w 482"/>
                <a:gd name="T7" fmla="*/ 0 h 470"/>
                <a:gd name="T8" fmla="*/ 0 w 482"/>
                <a:gd name="T9" fmla="*/ 0 h 470"/>
                <a:gd name="T10" fmla="*/ 0 w 482"/>
                <a:gd name="T11" fmla="*/ 0 h 470"/>
                <a:gd name="T12" fmla="*/ 0 w 482"/>
                <a:gd name="T13" fmla="*/ 0 h 470"/>
                <a:gd name="T14" fmla="*/ 0 w 482"/>
                <a:gd name="T15" fmla="*/ 0 h 470"/>
                <a:gd name="T16" fmla="*/ 0 w 482"/>
                <a:gd name="T17" fmla="*/ 0 h 470"/>
                <a:gd name="T18" fmla="*/ 0 w 482"/>
                <a:gd name="T19" fmla="*/ 0 h 470"/>
                <a:gd name="T20" fmla="*/ 0 w 482"/>
                <a:gd name="T21" fmla="*/ 0 h 470"/>
                <a:gd name="T22" fmla="*/ 0 w 482"/>
                <a:gd name="T23" fmla="*/ 0 h 470"/>
                <a:gd name="T24" fmla="*/ 0 w 482"/>
                <a:gd name="T25" fmla="*/ 0 h 470"/>
                <a:gd name="T26" fmla="*/ 0 w 482"/>
                <a:gd name="T27" fmla="*/ 0 h 470"/>
                <a:gd name="T28" fmla="*/ 0 w 482"/>
                <a:gd name="T29" fmla="*/ 0 h 470"/>
                <a:gd name="T30" fmla="*/ 0 w 482"/>
                <a:gd name="T31" fmla="*/ 0 h 470"/>
                <a:gd name="T32" fmla="*/ 0 w 482"/>
                <a:gd name="T33" fmla="*/ 0 h 470"/>
                <a:gd name="T34" fmla="*/ 0 w 482"/>
                <a:gd name="T35" fmla="*/ 0 h 470"/>
                <a:gd name="T36" fmla="*/ 0 w 482"/>
                <a:gd name="T37" fmla="*/ 0 h 470"/>
                <a:gd name="T38" fmla="*/ 0 w 482"/>
                <a:gd name="T39" fmla="*/ 0 h 470"/>
                <a:gd name="T40" fmla="*/ 0 w 482"/>
                <a:gd name="T41" fmla="*/ 0 h 470"/>
                <a:gd name="T42" fmla="*/ 0 w 482"/>
                <a:gd name="T43" fmla="*/ 0 h 470"/>
                <a:gd name="T44" fmla="*/ 0 w 482"/>
                <a:gd name="T45" fmla="*/ 0 h 470"/>
                <a:gd name="T46" fmla="*/ 0 w 482"/>
                <a:gd name="T47" fmla="*/ 0 h 470"/>
                <a:gd name="T48" fmla="*/ 0 w 482"/>
                <a:gd name="T49" fmla="*/ 0 h 470"/>
                <a:gd name="T50" fmla="*/ 0 w 482"/>
                <a:gd name="T51" fmla="*/ 0 h 470"/>
                <a:gd name="T52" fmla="*/ 0 w 482"/>
                <a:gd name="T53" fmla="*/ 0 h 470"/>
                <a:gd name="T54" fmla="*/ 0 w 482"/>
                <a:gd name="T55" fmla="*/ 0 h 470"/>
                <a:gd name="T56" fmla="*/ 0 w 482"/>
                <a:gd name="T57" fmla="*/ 0 h 470"/>
                <a:gd name="T58" fmla="*/ 0 w 482"/>
                <a:gd name="T59" fmla="*/ 0 h 470"/>
                <a:gd name="T60" fmla="*/ 0 w 482"/>
                <a:gd name="T61" fmla="*/ 0 h 470"/>
                <a:gd name="T62" fmla="*/ 0 w 482"/>
                <a:gd name="T63" fmla="*/ 0 h 470"/>
                <a:gd name="T64" fmla="*/ 0 w 482"/>
                <a:gd name="T65" fmla="*/ 0 h 470"/>
                <a:gd name="T66" fmla="*/ 0 w 482"/>
                <a:gd name="T67" fmla="*/ 0 h 470"/>
                <a:gd name="T68" fmla="*/ 0 w 482"/>
                <a:gd name="T69" fmla="*/ 0 h 470"/>
                <a:gd name="T70" fmla="*/ 0 w 482"/>
                <a:gd name="T71" fmla="*/ 0 h 470"/>
                <a:gd name="T72" fmla="*/ 0 w 482"/>
                <a:gd name="T73" fmla="*/ 0 h 470"/>
                <a:gd name="T74" fmla="*/ 0 w 482"/>
                <a:gd name="T75" fmla="*/ 0 h 470"/>
                <a:gd name="T76" fmla="*/ 0 w 482"/>
                <a:gd name="T77" fmla="*/ 0 h 470"/>
                <a:gd name="T78" fmla="*/ 0 w 482"/>
                <a:gd name="T79" fmla="*/ 0 h 470"/>
                <a:gd name="T80" fmla="*/ 0 w 482"/>
                <a:gd name="T81" fmla="*/ 0 h 470"/>
                <a:gd name="T82" fmla="*/ 0 w 482"/>
                <a:gd name="T83" fmla="*/ 0 h 4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82" h="470">
                  <a:moveTo>
                    <a:pt x="178" y="306"/>
                  </a:moveTo>
                  <a:lnTo>
                    <a:pt x="150" y="470"/>
                  </a:lnTo>
                  <a:lnTo>
                    <a:pt x="0" y="470"/>
                  </a:lnTo>
                  <a:lnTo>
                    <a:pt x="80" y="0"/>
                  </a:lnTo>
                  <a:lnTo>
                    <a:pt x="298" y="0"/>
                  </a:lnTo>
                  <a:lnTo>
                    <a:pt x="325" y="0"/>
                  </a:lnTo>
                  <a:lnTo>
                    <a:pt x="350" y="2"/>
                  </a:lnTo>
                  <a:lnTo>
                    <a:pt x="372" y="5"/>
                  </a:lnTo>
                  <a:lnTo>
                    <a:pt x="393" y="8"/>
                  </a:lnTo>
                  <a:lnTo>
                    <a:pt x="410" y="12"/>
                  </a:lnTo>
                  <a:lnTo>
                    <a:pt x="425" y="18"/>
                  </a:lnTo>
                  <a:lnTo>
                    <a:pt x="440" y="25"/>
                  </a:lnTo>
                  <a:lnTo>
                    <a:pt x="451" y="32"/>
                  </a:lnTo>
                  <a:lnTo>
                    <a:pt x="460" y="41"/>
                  </a:lnTo>
                  <a:lnTo>
                    <a:pt x="468" y="51"/>
                  </a:lnTo>
                  <a:lnTo>
                    <a:pt x="474" y="62"/>
                  </a:lnTo>
                  <a:lnTo>
                    <a:pt x="478" y="74"/>
                  </a:lnTo>
                  <a:lnTo>
                    <a:pt x="481" y="88"/>
                  </a:lnTo>
                  <a:lnTo>
                    <a:pt x="482" y="102"/>
                  </a:lnTo>
                  <a:lnTo>
                    <a:pt x="481" y="117"/>
                  </a:lnTo>
                  <a:lnTo>
                    <a:pt x="478" y="134"/>
                  </a:lnTo>
                  <a:lnTo>
                    <a:pt x="474" y="154"/>
                  </a:lnTo>
                  <a:lnTo>
                    <a:pt x="467" y="173"/>
                  </a:lnTo>
                  <a:lnTo>
                    <a:pt x="458" y="190"/>
                  </a:lnTo>
                  <a:lnTo>
                    <a:pt x="447" y="206"/>
                  </a:lnTo>
                  <a:lnTo>
                    <a:pt x="434" y="220"/>
                  </a:lnTo>
                  <a:lnTo>
                    <a:pt x="419" y="232"/>
                  </a:lnTo>
                  <a:lnTo>
                    <a:pt x="401" y="242"/>
                  </a:lnTo>
                  <a:lnTo>
                    <a:pt x="381" y="249"/>
                  </a:lnTo>
                  <a:lnTo>
                    <a:pt x="397" y="255"/>
                  </a:lnTo>
                  <a:lnTo>
                    <a:pt x="411" y="262"/>
                  </a:lnTo>
                  <a:lnTo>
                    <a:pt x="423" y="271"/>
                  </a:lnTo>
                  <a:lnTo>
                    <a:pt x="432" y="282"/>
                  </a:lnTo>
                  <a:lnTo>
                    <a:pt x="438" y="297"/>
                  </a:lnTo>
                  <a:lnTo>
                    <a:pt x="442" y="316"/>
                  </a:lnTo>
                  <a:lnTo>
                    <a:pt x="442" y="342"/>
                  </a:lnTo>
                  <a:lnTo>
                    <a:pt x="437" y="374"/>
                  </a:lnTo>
                  <a:lnTo>
                    <a:pt x="434" y="395"/>
                  </a:lnTo>
                  <a:lnTo>
                    <a:pt x="431" y="412"/>
                  </a:lnTo>
                  <a:lnTo>
                    <a:pt x="429" y="427"/>
                  </a:lnTo>
                  <a:lnTo>
                    <a:pt x="428" y="438"/>
                  </a:lnTo>
                  <a:lnTo>
                    <a:pt x="428" y="446"/>
                  </a:lnTo>
                  <a:lnTo>
                    <a:pt x="430" y="451"/>
                  </a:lnTo>
                  <a:lnTo>
                    <a:pt x="434" y="454"/>
                  </a:lnTo>
                  <a:lnTo>
                    <a:pt x="440" y="456"/>
                  </a:lnTo>
                  <a:lnTo>
                    <a:pt x="436" y="470"/>
                  </a:lnTo>
                  <a:lnTo>
                    <a:pt x="284" y="470"/>
                  </a:lnTo>
                  <a:lnTo>
                    <a:pt x="283" y="464"/>
                  </a:lnTo>
                  <a:lnTo>
                    <a:pt x="283" y="458"/>
                  </a:lnTo>
                  <a:lnTo>
                    <a:pt x="283" y="450"/>
                  </a:lnTo>
                  <a:lnTo>
                    <a:pt x="284" y="440"/>
                  </a:lnTo>
                  <a:lnTo>
                    <a:pt x="285" y="429"/>
                  </a:lnTo>
                  <a:lnTo>
                    <a:pt x="286" y="417"/>
                  </a:lnTo>
                  <a:lnTo>
                    <a:pt x="288" y="402"/>
                  </a:lnTo>
                  <a:lnTo>
                    <a:pt x="290" y="388"/>
                  </a:lnTo>
                  <a:lnTo>
                    <a:pt x="294" y="367"/>
                  </a:lnTo>
                  <a:lnTo>
                    <a:pt x="295" y="349"/>
                  </a:lnTo>
                  <a:lnTo>
                    <a:pt x="292" y="335"/>
                  </a:lnTo>
                  <a:lnTo>
                    <a:pt x="288" y="324"/>
                  </a:lnTo>
                  <a:lnTo>
                    <a:pt x="279" y="316"/>
                  </a:lnTo>
                  <a:lnTo>
                    <a:pt x="265" y="311"/>
                  </a:lnTo>
                  <a:lnTo>
                    <a:pt x="248" y="307"/>
                  </a:lnTo>
                  <a:lnTo>
                    <a:pt x="224" y="306"/>
                  </a:lnTo>
                  <a:lnTo>
                    <a:pt x="178" y="306"/>
                  </a:lnTo>
                  <a:close/>
                  <a:moveTo>
                    <a:pt x="196" y="202"/>
                  </a:moveTo>
                  <a:lnTo>
                    <a:pt x="256" y="202"/>
                  </a:lnTo>
                  <a:lnTo>
                    <a:pt x="272" y="202"/>
                  </a:lnTo>
                  <a:lnTo>
                    <a:pt x="287" y="200"/>
                  </a:lnTo>
                  <a:lnTo>
                    <a:pt x="300" y="197"/>
                  </a:lnTo>
                  <a:lnTo>
                    <a:pt x="311" y="193"/>
                  </a:lnTo>
                  <a:lnTo>
                    <a:pt x="319" y="187"/>
                  </a:lnTo>
                  <a:lnTo>
                    <a:pt x="327" y="179"/>
                  </a:lnTo>
                  <a:lnTo>
                    <a:pt x="331" y="169"/>
                  </a:lnTo>
                  <a:lnTo>
                    <a:pt x="335" y="158"/>
                  </a:lnTo>
                  <a:lnTo>
                    <a:pt x="336" y="146"/>
                  </a:lnTo>
                  <a:lnTo>
                    <a:pt x="334" y="136"/>
                  </a:lnTo>
                  <a:lnTo>
                    <a:pt x="329" y="128"/>
                  </a:lnTo>
                  <a:lnTo>
                    <a:pt x="324" y="122"/>
                  </a:lnTo>
                  <a:lnTo>
                    <a:pt x="316" y="116"/>
                  </a:lnTo>
                  <a:lnTo>
                    <a:pt x="306" y="113"/>
                  </a:lnTo>
                  <a:lnTo>
                    <a:pt x="295" y="111"/>
                  </a:lnTo>
                  <a:lnTo>
                    <a:pt x="283" y="110"/>
                  </a:lnTo>
                  <a:lnTo>
                    <a:pt x="212" y="110"/>
                  </a:lnTo>
                  <a:lnTo>
                    <a:pt x="196" y="202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9" name="Freeform 29"/>
            <p:cNvSpPr>
              <a:spLocks noEditPoints="1"/>
            </p:cNvSpPr>
            <p:nvPr/>
          </p:nvSpPr>
          <p:spPr bwMode="auto">
            <a:xfrm>
              <a:off x="5180" y="4172"/>
              <a:ext cx="93" cy="94"/>
            </a:xfrm>
            <a:custGeom>
              <a:avLst/>
              <a:gdLst>
                <a:gd name="T0" fmla="*/ 0 w 469"/>
                <a:gd name="T1" fmla="*/ 0 h 470"/>
                <a:gd name="T2" fmla="*/ 0 w 469"/>
                <a:gd name="T3" fmla="*/ 0 h 470"/>
                <a:gd name="T4" fmla="*/ 0 w 469"/>
                <a:gd name="T5" fmla="*/ 0 h 470"/>
                <a:gd name="T6" fmla="*/ 0 w 469"/>
                <a:gd name="T7" fmla="*/ 0 h 470"/>
                <a:gd name="T8" fmla="*/ 0 w 469"/>
                <a:gd name="T9" fmla="*/ 0 h 470"/>
                <a:gd name="T10" fmla="*/ 0 w 469"/>
                <a:gd name="T11" fmla="*/ 0 h 470"/>
                <a:gd name="T12" fmla="*/ 0 w 469"/>
                <a:gd name="T13" fmla="*/ 0 h 470"/>
                <a:gd name="T14" fmla="*/ 0 w 469"/>
                <a:gd name="T15" fmla="*/ 0 h 470"/>
                <a:gd name="T16" fmla="*/ 0 w 469"/>
                <a:gd name="T17" fmla="*/ 0 h 470"/>
                <a:gd name="T18" fmla="*/ 0 w 469"/>
                <a:gd name="T19" fmla="*/ 0 h 470"/>
                <a:gd name="T20" fmla="*/ 0 w 469"/>
                <a:gd name="T21" fmla="*/ 0 h 470"/>
                <a:gd name="T22" fmla="*/ 0 w 469"/>
                <a:gd name="T23" fmla="*/ 0 h 470"/>
                <a:gd name="T24" fmla="*/ 0 w 469"/>
                <a:gd name="T25" fmla="*/ 0 h 470"/>
                <a:gd name="T26" fmla="*/ 0 w 469"/>
                <a:gd name="T27" fmla="*/ 0 h 470"/>
                <a:gd name="T28" fmla="*/ 0 w 469"/>
                <a:gd name="T29" fmla="*/ 0 h 470"/>
                <a:gd name="T30" fmla="*/ 0 w 469"/>
                <a:gd name="T31" fmla="*/ 0 h 470"/>
                <a:gd name="T32" fmla="*/ 0 w 469"/>
                <a:gd name="T33" fmla="*/ 0 h 470"/>
                <a:gd name="T34" fmla="*/ 0 w 469"/>
                <a:gd name="T35" fmla="*/ 0 h 470"/>
                <a:gd name="T36" fmla="*/ 0 w 469"/>
                <a:gd name="T37" fmla="*/ 0 h 470"/>
                <a:gd name="T38" fmla="*/ 0 w 469"/>
                <a:gd name="T39" fmla="*/ 0 h 470"/>
                <a:gd name="T40" fmla="*/ 0 w 469"/>
                <a:gd name="T41" fmla="*/ 0 h 470"/>
                <a:gd name="T42" fmla="*/ 0 w 469"/>
                <a:gd name="T43" fmla="*/ 0 h 470"/>
                <a:gd name="T44" fmla="*/ 0 w 469"/>
                <a:gd name="T45" fmla="*/ 0 h 470"/>
                <a:gd name="T46" fmla="*/ 0 w 469"/>
                <a:gd name="T47" fmla="*/ 0 h 470"/>
                <a:gd name="T48" fmla="*/ 0 w 469"/>
                <a:gd name="T49" fmla="*/ 0 h 470"/>
                <a:gd name="T50" fmla="*/ 0 w 469"/>
                <a:gd name="T51" fmla="*/ 0 h 470"/>
                <a:gd name="T52" fmla="*/ 0 w 469"/>
                <a:gd name="T53" fmla="*/ 0 h 470"/>
                <a:gd name="T54" fmla="*/ 0 w 469"/>
                <a:gd name="T55" fmla="*/ 0 h 470"/>
                <a:gd name="T56" fmla="*/ 0 w 469"/>
                <a:gd name="T57" fmla="*/ 0 h 470"/>
                <a:gd name="T58" fmla="*/ 0 w 469"/>
                <a:gd name="T59" fmla="*/ 0 h 470"/>
                <a:gd name="T60" fmla="*/ 0 w 469"/>
                <a:gd name="T61" fmla="*/ 0 h 470"/>
                <a:gd name="T62" fmla="*/ 0 w 469"/>
                <a:gd name="T63" fmla="*/ 0 h 470"/>
                <a:gd name="T64" fmla="*/ 0 w 469"/>
                <a:gd name="T65" fmla="*/ 0 h 470"/>
                <a:gd name="T66" fmla="*/ 0 w 469"/>
                <a:gd name="T67" fmla="*/ 0 h 470"/>
                <a:gd name="T68" fmla="*/ 0 w 469"/>
                <a:gd name="T69" fmla="*/ 0 h 470"/>
                <a:gd name="T70" fmla="*/ 0 w 469"/>
                <a:gd name="T71" fmla="*/ 0 h 470"/>
                <a:gd name="T72" fmla="*/ 0 w 469"/>
                <a:gd name="T73" fmla="*/ 0 h 470"/>
                <a:gd name="T74" fmla="*/ 0 w 469"/>
                <a:gd name="T75" fmla="*/ 0 h 470"/>
                <a:gd name="T76" fmla="*/ 0 w 469"/>
                <a:gd name="T77" fmla="*/ 0 h 470"/>
                <a:gd name="T78" fmla="*/ 0 w 469"/>
                <a:gd name="T79" fmla="*/ 0 h 470"/>
                <a:gd name="T80" fmla="*/ 0 w 469"/>
                <a:gd name="T81" fmla="*/ 0 h 470"/>
                <a:gd name="T82" fmla="*/ 0 w 469"/>
                <a:gd name="T83" fmla="*/ 0 h 470"/>
                <a:gd name="T84" fmla="*/ 0 w 469"/>
                <a:gd name="T85" fmla="*/ 0 h 470"/>
                <a:gd name="T86" fmla="*/ 0 w 469"/>
                <a:gd name="T87" fmla="*/ 0 h 470"/>
                <a:gd name="T88" fmla="*/ 0 w 469"/>
                <a:gd name="T89" fmla="*/ 0 h 470"/>
                <a:gd name="T90" fmla="*/ 0 w 469"/>
                <a:gd name="T91" fmla="*/ 0 h 47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69" h="470">
                  <a:moveTo>
                    <a:pt x="0" y="470"/>
                  </a:moveTo>
                  <a:lnTo>
                    <a:pt x="81" y="0"/>
                  </a:lnTo>
                  <a:lnTo>
                    <a:pt x="301" y="0"/>
                  </a:lnTo>
                  <a:lnTo>
                    <a:pt x="320" y="0"/>
                  </a:lnTo>
                  <a:lnTo>
                    <a:pt x="338" y="1"/>
                  </a:lnTo>
                  <a:lnTo>
                    <a:pt x="356" y="4"/>
                  </a:lnTo>
                  <a:lnTo>
                    <a:pt x="372" y="6"/>
                  </a:lnTo>
                  <a:lnTo>
                    <a:pt x="388" y="9"/>
                  </a:lnTo>
                  <a:lnTo>
                    <a:pt x="403" y="12"/>
                  </a:lnTo>
                  <a:lnTo>
                    <a:pt x="416" y="18"/>
                  </a:lnTo>
                  <a:lnTo>
                    <a:pt x="428" y="25"/>
                  </a:lnTo>
                  <a:lnTo>
                    <a:pt x="438" y="31"/>
                  </a:lnTo>
                  <a:lnTo>
                    <a:pt x="448" y="40"/>
                  </a:lnTo>
                  <a:lnTo>
                    <a:pt x="456" y="50"/>
                  </a:lnTo>
                  <a:lnTo>
                    <a:pt x="461" y="60"/>
                  </a:lnTo>
                  <a:lnTo>
                    <a:pt x="465" y="73"/>
                  </a:lnTo>
                  <a:lnTo>
                    <a:pt x="468" y="86"/>
                  </a:lnTo>
                  <a:lnTo>
                    <a:pt x="469" y="102"/>
                  </a:lnTo>
                  <a:lnTo>
                    <a:pt x="467" y="118"/>
                  </a:lnTo>
                  <a:lnTo>
                    <a:pt x="462" y="136"/>
                  </a:lnTo>
                  <a:lnTo>
                    <a:pt x="456" y="152"/>
                  </a:lnTo>
                  <a:lnTo>
                    <a:pt x="447" y="167"/>
                  </a:lnTo>
                  <a:lnTo>
                    <a:pt x="436" y="180"/>
                  </a:lnTo>
                  <a:lnTo>
                    <a:pt x="425" y="193"/>
                  </a:lnTo>
                  <a:lnTo>
                    <a:pt x="414" y="202"/>
                  </a:lnTo>
                  <a:lnTo>
                    <a:pt x="401" y="212"/>
                  </a:lnTo>
                  <a:lnTo>
                    <a:pt x="389" y="220"/>
                  </a:lnTo>
                  <a:lnTo>
                    <a:pt x="405" y="227"/>
                  </a:lnTo>
                  <a:lnTo>
                    <a:pt x="419" y="236"/>
                  </a:lnTo>
                  <a:lnTo>
                    <a:pt x="430" y="247"/>
                  </a:lnTo>
                  <a:lnTo>
                    <a:pt x="438" y="260"/>
                  </a:lnTo>
                  <a:lnTo>
                    <a:pt x="445" y="275"/>
                  </a:lnTo>
                  <a:lnTo>
                    <a:pt x="448" y="292"/>
                  </a:lnTo>
                  <a:lnTo>
                    <a:pt x="448" y="310"/>
                  </a:lnTo>
                  <a:lnTo>
                    <a:pt x="446" y="328"/>
                  </a:lnTo>
                  <a:lnTo>
                    <a:pt x="442" y="347"/>
                  </a:lnTo>
                  <a:lnTo>
                    <a:pt x="436" y="365"/>
                  </a:lnTo>
                  <a:lnTo>
                    <a:pt x="430" y="380"/>
                  </a:lnTo>
                  <a:lnTo>
                    <a:pt x="421" y="395"/>
                  </a:lnTo>
                  <a:lnTo>
                    <a:pt x="411" y="408"/>
                  </a:lnTo>
                  <a:lnTo>
                    <a:pt x="399" y="419"/>
                  </a:lnTo>
                  <a:lnTo>
                    <a:pt x="388" y="430"/>
                  </a:lnTo>
                  <a:lnTo>
                    <a:pt x="373" y="439"/>
                  </a:lnTo>
                  <a:lnTo>
                    <a:pt x="358" y="447"/>
                  </a:lnTo>
                  <a:lnTo>
                    <a:pt x="342" y="453"/>
                  </a:lnTo>
                  <a:lnTo>
                    <a:pt x="325" y="458"/>
                  </a:lnTo>
                  <a:lnTo>
                    <a:pt x="306" y="462"/>
                  </a:lnTo>
                  <a:lnTo>
                    <a:pt x="287" y="465"/>
                  </a:lnTo>
                  <a:lnTo>
                    <a:pt x="267" y="468"/>
                  </a:lnTo>
                  <a:lnTo>
                    <a:pt x="246" y="470"/>
                  </a:lnTo>
                  <a:lnTo>
                    <a:pt x="224" y="470"/>
                  </a:lnTo>
                  <a:lnTo>
                    <a:pt x="0" y="470"/>
                  </a:lnTo>
                  <a:close/>
                  <a:moveTo>
                    <a:pt x="184" y="273"/>
                  </a:moveTo>
                  <a:lnTo>
                    <a:pt x="169" y="360"/>
                  </a:lnTo>
                  <a:lnTo>
                    <a:pt x="235" y="360"/>
                  </a:lnTo>
                  <a:lnTo>
                    <a:pt x="248" y="360"/>
                  </a:lnTo>
                  <a:lnTo>
                    <a:pt x="261" y="358"/>
                  </a:lnTo>
                  <a:lnTo>
                    <a:pt x="273" y="356"/>
                  </a:lnTo>
                  <a:lnTo>
                    <a:pt x="283" y="352"/>
                  </a:lnTo>
                  <a:lnTo>
                    <a:pt x="292" y="346"/>
                  </a:lnTo>
                  <a:lnTo>
                    <a:pt x="299" y="339"/>
                  </a:lnTo>
                  <a:lnTo>
                    <a:pt x="304" y="330"/>
                  </a:lnTo>
                  <a:lnTo>
                    <a:pt x="308" y="317"/>
                  </a:lnTo>
                  <a:lnTo>
                    <a:pt x="309" y="304"/>
                  </a:lnTo>
                  <a:lnTo>
                    <a:pt x="305" y="293"/>
                  </a:lnTo>
                  <a:lnTo>
                    <a:pt x="300" y="285"/>
                  </a:lnTo>
                  <a:lnTo>
                    <a:pt x="291" y="280"/>
                  </a:lnTo>
                  <a:lnTo>
                    <a:pt x="279" y="276"/>
                  </a:lnTo>
                  <a:lnTo>
                    <a:pt x="265" y="274"/>
                  </a:lnTo>
                  <a:lnTo>
                    <a:pt x="250" y="273"/>
                  </a:lnTo>
                  <a:lnTo>
                    <a:pt x="233" y="273"/>
                  </a:lnTo>
                  <a:lnTo>
                    <a:pt x="184" y="273"/>
                  </a:lnTo>
                  <a:close/>
                  <a:moveTo>
                    <a:pt x="212" y="110"/>
                  </a:moveTo>
                  <a:lnTo>
                    <a:pt x="199" y="188"/>
                  </a:lnTo>
                  <a:lnTo>
                    <a:pt x="262" y="188"/>
                  </a:lnTo>
                  <a:lnTo>
                    <a:pt x="273" y="187"/>
                  </a:lnTo>
                  <a:lnTo>
                    <a:pt x="284" y="186"/>
                  </a:lnTo>
                  <a:lnTo>
                    <a:pt x="292" y="183"/>
                  </a:lnTo>
                  <a:lnTo>
                    <a:pt x="301" y="178"/>
                  </a:lnTo>
                  <a:lnTo>
                    <a:pt x="309" y="173"/>
                  </a:lnTo>
                  <a:lnTo>
                    <a:pt x="314" y="165"/>
                  </a:lnTo>
                  <a:lnTo>
                    <a:pt x="318" y="157"/>
                  </a:lnTo>
                  <a:lnTo>
                    <a:pt x="320" y="147"/>
                  </a:lnTo>
                  <a:lnTo>
                    <a:pt x="322" y="135"/>
                  </a:lnTo>
                  <a:lnTo>
                    <a:pt x="319" y="126"/>
                  </a:lnTo>
                  <a:lnTo>
                    <a:pt x="314" y="120"/>
                  </a:lnTo>
                  <a:lnTo>
                    <a:pt x="308" y="115"/>
                  </a:lnTo>
                  <a:lnTo>
                    <a:pt x="299" y="112"/>
                  </a:lnTo>
                  <a:lnTo>
                    <a:pt x="288" y="111"/>
                  </a:lnTo>
                  <a:lnTo>
                    <a:pt x="277" y="110"/>
                  </a:lnTo>
                  <a:lnTo>
                    <a:pt x="265" y="110"/>
                  </a:lnTo>
                  <a:lnTo>
                    <a:pt x="212" y="11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50" name="Freeform 30"/>
            <p:cNvSpPr>
              <a:spLocks/>
            </p:cNvSpPr>
            <p:nvPr/>
          </p:nvSpPr>
          <p:spPr bwMode="auto">
            <a:xfrm>
              <a:off x="5285" y="4172"/>
              <a:ext cx="98" cy="96"/>
            </a:xfrm>
            <a:custGeom>
              <a:avLst/>
              <a:gdLst>
                <a:gd name="T0" fmla="*/ 0 w 494"/>
                <a:gd name="T1" fmla="*/ 0 h 482"/>
                <a:gd name="T2" fmla="*/ 0 w 494"/>
                <a:gd name="T3" fmla="*/ 0 h 482"/>
                <a:gd name="T4" fmla="*/ 0 w 494"/>
                <a:gd name="T5" fmla="*/ 0 h 482"/>
                <a:gd name="T6" fmla="*/ 0 w 494"/>
                <a:gd name="T7" fmla="*/ 0 h 482"/>
                <a:gd name="T8" fmla="*/ 0 w 494"/>
                <a:gd name="T9" fmla="*/ 0 h 482"/>
                <a:gd name="T10" fmla="*/ 0 w 494"/>
                <a:gd name="T11" fmla="*/ 0 h 482"/>
                <a:gd name="T12" fmla="*/ 0 w 494"/>
                <a:gd name="T13" fmla="*/ 0 h 482"/>
                <a:gd name="T14" fmla="*/ 0 w 494"/>
                <a:gd name="T15" fmla="*/ 0 h 482"/>
                <a:gd name="T16" fmla="*/ 0 w 494"/>
                <a:gd name="T17" fmla="*/ 0 h 482"/>
                <a:gd name="T18" fmla="*/ 0 w 494"/>
                <a:gd name="T19" fmla="*/ 0 h 482"/>
                <a:gd name="T20" fmla="*/ 0 w 494"/>
                <a:gd name="T21" fmla="*/ 0 h 482"/>
                <a:gd name="T22" fmla="*/ 0 w 494"/>
                <a:gd name="T23" fmla="*/ 0 h 482"/>
                <a:gd name="T24" fmla="*/ 0 w 494"/>
                <a:gd name="T25" fmla="*/ 0 h 482"/>
                <a:gd name="T26" fmla="*/ 0 w 494"/>
                <a:gd name="T27" fmla="*/ 0 h 482"/>
                <a:gd name="T28" fmla="*/ 0 w 494"/>
                <a:gd name="T29" fmla="*/ 0 h 482"/>
                <a:gd name="T30" fmla="*/ 0 w 494"/>
                <a:gd name="T31" fmla="*/ 0 h 482"/>
                <a:gd name="T32" fmla="*/ 0 w 494"/>
                <a:gd name="T33" fmla="*/ 0 h 482"/>
                <a:gd name="T34" fmla="*/ 0 w 494"/>
                <a:gd name="T35" fmla="*/ 0 h 482"/>
                <a:gd name="T36" fmla="*/ 0 w 494"/>
                <a:gd name="T37" fmla="*/ 0 h 482"/>
                <a:gd name="T38" fmla="*/ 0 w 494"/>
                <a:gd name="T39" fmla="*/ 0 h 482"/>
                <a:gd name="T40" fmla="*/ 0 w 494"/>
                <a:gd name="T41" fmla="*/ 0 h 482"/>
                <a:gd name="T42" fmla="*/ 0 w 494"/>
                <a:gd name="T43" fmla="*/ 0 h 482"/>
                <a:gd name="T44" fmla="*/ 0 w 494"/>
                <a:gd name="T45" fmla="*/ 0 h 482"/>
                <a:gd name="T46" fmla="*/ 0 w 494"/>
                <a:gd name="T47" fmla="*/ 0 h 482"/>
                <a:gd name="T48" fmla="*/ 0 w 494"/>
                <a:gd name="T49" fmla="*/ 0 h 482"/>
                <a:gd name="T50" fmla="*/ 0 w 494"/>
                <a:gd name="T51" fmla="*/ 0 h 482"/>
                <a:gd name="T52" fmla="*/ 0 w 494"/>
                <a:gd name="T53" fmla="*/ 0 h 482"/>
                <a:gd name="T54" fmla="*/ 0 w 494"/>
                <a:gd name="T55" fmla="*/ 0 h 482"/>
                <a:gd name="T56" fmla="*/ 0 w 494"/>
                <a:gd name="T57" fmla="*/ 0 h 482"/>
                <a:gd name="T58" fmla="*/ 0 w 494"/>
                <a:gd name="T59" fmla="*/ 0 h 482"/>
                <a:gd name="T60" fmla="*/ 0 w 494"/>
                <a:gd name="T61" fmla="*/ 0 h 482"/>
                <a:gd name="T62" fmla="*/ 0 w 494"/>
                <a:gd name="T63" fmla="*/ 0 h 482"/>
                <a:gd name="T64" fmla="*/ 0 w 494"/>
                <a:gd name="T65" fmla="*/ 0 h 482"/>
                <a:gd name="T66" fmla="*/ 0 w 494"/>
                <a:gd name="T67" fmla="*/ 0 h 482"/>
                <a:gd name="T68" fmla="*/ 0 w 494"/>
                <a:gd name="T69" fmla="*/ 0 h 482"/>
                <a:gd name="T70" fmla="*/ 0 w 494"/>
                <a:gd name="T71" fmla="*/ 0 h 482"/>
                <a:gd name="T72" fmla="*/ 0 w 494"/>
                <a:gd name="T73" fmla="*/ 0 h 482"/>
                <a:gd name="T74" fmla="*/ 0 w 494"/>
                <a:gd name="T75" fmla="*/ 0 h 482"/>
                <a:gd name="T76" fmla="*/ 0 w 494"/>
                <a:gd name="T77" fmla="*/ 0 h 482"/>
                <a:gd name="T78" fmla="*/ 0 w 494"/>
                <a:gd name="T79" fmla="*/ 0 h 482"/>
                <a:gd name="T80" fmla="*/ 0 w 494"/>
                <a:gd name="T81" fmla="*/ 0 h 482"/>
                <a:gd name="T82" fmla="*/ 0 w 494"/>
                <a:gd name="T83" fmla="*/ 0 h 482"/>
                <a:gd name="T84" fmla="*/ 0 w 494"/>
                <a:gd name="T85" fmla="*/ 0 h 482"/>
                <a:gd name="T86" fmla="*/ 0 w 494"/>
                <a:gd name="T87" fmla="*/ 0 h 482"/>
                <a:gd name="T88" fmla="*/ 0 w 494"/>
                <a:gd name="T89" fmla="*/ 0 h 482"/>
                <a:gd name="T90" fmla="*/ 0 w 494"/>
                <a:gd name="T91" fmla="*/ 0 h 482"/>
                <a:gd name="T92" fmla="*/ 0 w 494"/>
                <a:gd name="T93" fmla="*/ 0 h 482"/>
                <a:gd name="T94" fmla="*/ 0 w 494"/>
                <a:gd name="T95" fmla="*/ 0 h 482"/>
                <a:gd name="T96" fmla="*/ 0 w 494"/>
                <a:gd name="T97" fmla="*/ 0 h 482"/>
                <a:gd name="T98" fmla="*/ 0 w 494"/>
                <a:gd name="T99" fmla="*/ 0 h 482"/>
                <a:gd name="T100" fmla="*/ 0 w 494"/>
                <a:gd name="T101" fmla="*/ 0 h 482"/>
                <a:gd name="T102" fmla="*/ 0 w 494"/>
                <a:gd name="T103" fmla="*/ 0 h 482"/>
                <a:gd name="T104" fmla="*/ 0 w 494"/>
                <a:gd name="T105" fmla="*/ 0 h 482"/>
                <a:gd name="T106" fmla="*/ 0 w 494"/>
                <a:gd name="T107" fmla="*/ 0 h 482"/>
                <a:gd name="T108" fmla="*/ 0 w 494"/>
                <a:gd name="T109" fmla="*/ 0 h 48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94" h="482">
                  <a:moveTo>
                    <a:pt x="52" y="0"/>
                  </a:moveTo>
                  <a:lnTo>
                    <a:pt x="202" y="0"/>
                  </a:lnTo>
                  <a:lnTo>
                    <a:pt x="154" y="281"/>
                  </a:lnTo>
                  <a:lnTo>
                    <a:pt x="151" y="297"/>
                  </a:lnTo>
                  <a:lnTo>
                    <a:pt x="150" y="314"/>
                  </a:lnTo>
                  <a:lnTo>
                    <a:pt x="151" y="328"/>
                  </a:lnTo>
                  <a:lnTo>
                    <a:pt x="156" y="342"/>
                  </a:lnTo>
                  <a:lnTo>
                    <a:pt x="163" y="352"/>
                  </a:lnTo>
                  <a:lnTo>
                    <a:pt x="174" y="360"/>
                  </a:lnTo>
                  <a:lnTo>
                    <a:pt x="189" y="365"/>
                  </a:lnTo>
                  <a:lnTo>
                    <a:pt x="210" y="367"/>
                  </a:lnTo>
                  <a:lnTo>
                    <a:pt x="228" y="366"/>
                  </a:lnTo>
                  <a:lnTo>
                    <a:pt x="244" y="360"/>
                  </a:lnTo>
                  <a:lnTo>
                    <a:pt x="258" y="353"/>
                  </a:lnTo>
                  <a:lnTo>
                    <a:pt x="269" y="343"/>
                  </a:lnTo>
                  <a:lnTo>
                    <a:pt x="278" y="331"/>
                  </a:lnTo>
                  <a:lnTo>
                    <a:pt x="284" y="316"/>
                  </a:lnTo>
                  <a:lnTo>
                    <a:pt x="290" y="300"/>
                  </a:lnTo>
                  <a:lnTo>
                    <a:pt x="294" y="281"/>
                  </a:lnTo>
                  <a:lnTo>
                    <a:pt x="343" y="0"/>
                  </a:lnTo>
                  <a:lnTo>
                    <a:pt x="494" y="0"/>
                  </a:lnTo>
                  <a:lnTo>
                    <a:pt x="448" y="265"/>
                  </a:lnTo>
                  <a:lnTo>
                    <a:pt x="442" y="293"/>
                  </a:lnTo>
                  <a:lnTo>
                    <a:pt x="436" y="317"/>
                  </a:lnTo>
                  <a:lnTo>
                    <a:pt x="427" y="342"/>
                  </a:lnTo>
                  <a:lnTo>
                    <a:pt x="418" y="363"/>
                  </a:lnTo>
                  <a:lnTo>
                    <a:pt x="408" y="383"/>
                  </a:lnTo>
                  <a:lnTo>
                    <a:pt x="395" y="400"/>
                  </a:lnTo>
                  <a:lnTo>
                    <a:pt x="382" y="416"/>
                  </a:lnTo>
                  <a:lnTo>
                    <a:pt x="367" y="430"/>
                  </a:lnTo>
                  <a:lnTo>
                    <a:pt x="350" y="442"/>
                  </a:lnTo>
                  <a:lnTo>
                    <a:pt x="332" y="453"/>
                  </a:lnTo>
                  <a:lnTo>
                    <a:pt x="313" y="462"/>
                  </a:lnTo>
                  <a:lnTo>
                    <a:pt x="291" y="469"/>
                  </a:lnTo>
                  <a:lnTo>
                    <a:pt x="268" y="475"/>
                  </a:lnTo>
                  <a:lnTo>
                    <a:pt x="244" y="479"/>
                  </a:lnTo>
                  <a:lnTo>
                    <a:pt x="218" y="481"/>
                  </a:lnTo>
                  <a:lnTo>
                    <a:pt x="190" y="482"/>
                  </a:lnTo>
                  <a:lnTo>
                    <a:pt x="164" y="481"/>
                  </a:lnTo>
                  <a:lnTo>
                    <a:pt x="141" y="480"/>
                  </a:lnTo>
                  <a:lnTo>
                    <a:pt x="118" y="475"/>
                  </a:lnTo>
                  <a:lnTo>
                    <a:pt x="97" y="471"/>
                  </a:lnTo>
                  <a:lnTo>
                    <a:pt x="79" y="464"/>
                  </a:lnTo>
                  <a:lnTo>
                    <a:pt x="62" y="456"/>
                  </a:lnTo>
                  <a:lnTo>
                    <a:pt x="48" y="446"/>
                  </a:lnTo>
                  <a:lnTo>
                    <a:pt x="35" y="435"/>
                  </a:lnTo>
                  <a:lnTo>
                    <a:pt x="24" y="420"/>
                  </a:lnTo>
                  <a:lnTo>
                    <a:pt x="14" y="405"/>
                  </a:lnTo>
                  <a:lnTo>
                    <a:pt x="7" y="387"/>
                  </a:lnTo>
                  <a:lnTo>
                    <a:pt x="3" y="367"/>
                  </a:lnTo>
                  <a:lnTo>
                    <a:pt x="0" y="345"/>
                  </a:lnTo>
                  <a:lnTo>
                    <a:pt x="0" y="321"/>
                  </a:lnTo>
                  <a:lnTo>
                    <a:pt x="1" y="294"/>
                  </a:lnTo>
                  <a:lnTo>
                    <a:pt x="5" y="265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51" name="Freeform 31"/>
            <p:cNvSpPr>
              <a:spLocks/>
            </p:cNvSpPr>
            <p:nvPr/>
          </p:nvSpPr>
          <p:spPr bwMode="auto">
            <a:xfrm>
              <a:off x="5385" y="4169"/>
              <a:ext cx="88" cy="99"/>
            </a:xfrm>
            <a:custGeom>
              <a:avLst/>
              <a:gdLst>
                <a:gd name="T0" fmla="*/ 0 w 439"/>
                <a:gd name="T1" fmla="*/ 0 h 494"/>
                <a:gd name="T2" fmla="*/ 0 w 439"/>
                <a:gd name="T3" fmla="*/ 0 h 494"/>
                <a:gd name="T4" fmla="*/ 0 w 439"/>
                <a:gd name="T5" fmla="*/ 0 h 494"/>
                <a:gd name="T6" fmla="*/ 0 w 439"/>
                <a:gd name="T7" fmla="*/ 0 h 494"/>
                <a:gd name="T8" fmla="*/ 0 w 439"/>
                <a:gd name="T9" fmla="*/ 0 h 494"/>
                <a:gd name="T10" fmla="*/ 0 w 439"/>
                <a:gd name="T11" fmla="*/ 0 h 494"/>
                <a:gd name="T12" fmla="*/ 0 w 439"/>
                <a:gd name="T13" fmla="*/ 0 h 494"/>
                <a:gd name="T14" fmla="*/ 0 w 439"/>
                <a:gd name="T15" fmla="*/ 0 h 494"/>
                <a:gd name="T16" fmla="*/ 0 w 439"/>
                <a:gd name="T17" fmla="*/ 0 h 494"/>
                <a:gd name="T18" fmla="*/ 0 w 439"/>
                <a:gd name="T19" fmla="*/ 0 h 494"/>
                <a:gd name="T20" fmla="*/ 0 w 439"/>
                <a:gd name="T21" fmla="*/ 0 h 494"/>
                <a:gd name="T22" fmla="*/ 0 w 439"/>
                <a:gd name="T23" fmla="*/ 0 h 494"/>
                <a:gd name="T24" fmla="*/ 0 w 439"/>
                <a:gd name="T25" fmla="*/ 0 h 494"/>
                <a:gd name="T26" fmla="*/ 0 w 439"/>
                <a:gd name="T27" fmla="*/ 0 h 494"/>
                <a:gd name="T28" fmla="*/ 0 w 439"/>
                <a:gd name="T29" fmla="*/ 0 h 494"/>
                <a:gd name="T30" fmla="*/ 0 w 439"/>
                <a:gd name="T31" fmla="*/ 0 h 494"/>
                <a:gd name="T32" fmla="*/ 0 w 439"/>
                <a:gd name="T33" fmla="*/ 0 h 494"/>
                <a:gd name="T34" fmla="*/ 0 w 439"/>
                <a:gd name="T35" fmla="*/ 0 h 494"/>
                <a:gd name="T36" fmla="*/ 0 w 439"/>
                <a:gd name="T37" fmla="*/ 0 h 494"/>
                <a:gd name="T38" fmla="*/ 0 w 439"/>
                <a:gd name="T39" fmla="*/ 0 h 494"/>
                <a:gd name="T40" fmla="*/ 0 w 439"/>
                <a:gd name="T41" fmla="*/ 0 h 494"/>
                <a:gd name="T42" fmla="*/ 0 w 439"/>
                <a:gd name="T43" fmla="*/ 0 h 494"/>
                <a:gd name="T44" fmla="*/ 0 w 439"/>
                <a:gd name="T45" fmla="*/ 0 h 494"/>
                <a:gd name="T46" fmla="*/ 0 w 439"/>
                <a:gd name="T47" fmla="*/ 0 h 494"/>
                <a:gd name="T48" fmla="*/ 0 w 439"/>
                <a:gd name="T49" fmla="*/ 0 h 494"/>
                <a:gd name="T50" fmla="*/ 0 w 439"/>
                <a:gd name="T51" fmla="*/ 0 h 494"/>
                <a:gd name="T52" fmla="*/ 0 w 439"/>
                <a:gd name="T53" fmla="*/ 0 h 494"/>
                <a:gd name="T54" fmla="*/ 0 w 439"/>
                <a:gd name="T55" fmla="*/ 0 h 494"/>
                <a:gd name="T56" fmla="*/ 0 w 439"/>
                <a:gd name="T57" fmla="*/ 0 h 494"/>
                <a:gd name="T58" fmla="*/ 0 w 439"/>
                <a:gd name="T59" fmla="*/ 0 h 494"/>
                <a:gd name="T60" fmla="*/ 0 w 439"/>
                <a:gd name="T61" fmla="*/ 0 h 494"/>
                <a:gd name="T62" fmla="*/ 0 w 439"/>
                <a:gd name="T63" fmla="*/ 0 h 494"/>
                <a:gd name="T64" fmla="*/ 0 w 439"/>
                <a:gd name="T65" fmla="*/ 0 h 494"/>
                <a:gd name="T66" fmla="*/ 0 w 439"/>
                <a:gd name="T67" fmla="*/ 0 h 494"/>
                <a:gd name="T68" fmla="*/ 0 w 439"/>
                <a:gd name="T69" fmla="*/ 0 h 494"/>
                <a:gd name="T70" fmla="*/ 0 w 439"/>
                <a:gd name="T71" fmla="*/ 0 h 494"/>
                <a:gd name="T72" fmla="*/ 0 w 439"/>
                <a:gd name="T73" fmla="*/ 0 h 494"/>
                <a:gd name="T74" fmla="*/ 0 w 439"/>
                <a:gd name="T75" fmla="*/ 0 h 494"/>
                <a:gd name="T76" fmla="*/ 0 w 439"/>
                <a:gd name="T77" fmla="*/ 0 h 494"/>
                <a:gd name="T78" fmla="*/ 0 w 439"/>
                <a:gd name="T79" fmla="*/ 0 h 494"/>
                <a:gd name="T80" fmla="*/ 0 w 439"/>
                <a:gd name="T81" fmla="*/ 0 h 494"/>
                <a:gd name="T82" fmla="*/ 0 w 439"/>
                <a:gd name="T83" fmla="*/ 0 h 494"/>
                <a:gd name="T84" fmla="*/ 0 w 439"/>
                <a:gd name="T85" fmla="*/ 0 h 494"/>
                <a:gd name="T86" fmla="*/ 0 w 439"/>
                <a:gd name="T87" fmla="*/ 0 h 494"/>
                <a:gd name="T88" fmla="*/ 0 w 439"/>
                <a:gd name="T89" fmla="*/ 0 h 494"/>
                <a:gd name="T90" fmla="*/ 0 w 439"/>
                <a:gd name="T91" fmla="*/ 0 h 494"/>
                <a:gd name="T92" fmla="*/ 0 w 439"/>
                <a:gd name="T93" fmla="*/ 0 h 49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39" h="494">
                  <a:moveTo>
                    <a:pt x="296" y="148"/>
                  </a:moveTo>
                  <a:lnTo>
                    <a:pt x="295" y="137"/>
                  </a:lnTo>
                  <a:lnTo>
                    <a:pt x="292" y="128"/>
                  </a:lnTo>
                  <a:lnTo>
                    <a:pt x="286" y="122"/>
                  </a:lnTo>
                  <a:lnTo>
                    <a:pt x="280" y="116"/>
                  </a:lnTo>
                  <a:lnTo>
                    <a:pt x="276" y="114"/>
                  </a:lnTo>
                  <a:lnTo>
                    <a:pt x="272" y="113"/>
                  </a:lnTo>
                  <a:lnTo>
                    <a:pt x="268" y="112"/>
                  </a:lnTo>
                  <a:lnTo>
                    <a:pt x="263" y="111"/>
                  </a:lnTo>
                  <a:lnTo>
                    <a:pt x="258" y="109"/>
                  </a:lnTo>
                  <a:lnTo>
                    <a:pt x="253" y="108"/>
                  </a:lnTo>
                  <a:lnTo>
                    <a:pt x="248" y="108"/>
                  </a:lnTo>
                  <a:lnTo>
                    <a:pt x="242" y="108"/>
                  </a:lnTo>
                  <a:lnTo>
                    <a:pt x="230" y="108"/>
                  </a:lnTo>
                  <a:lnTo>
                    <a:pt x="221" y="111"/>
                  </a:lnTo>
                  <a:lnTo>
                    <a:pt x="212" y="113"/>
                  </a:lnTo>
                  <a:lnTo>
                    <a:pt x="205" y="115"/>
                  </a:lnTo>
                  <a:lnTo>
                    <a:pt x="199" y="119"/>
                  </a:lnTo>
                  <a:lnTo>
                    <a:pt x="195" y="124"/>
                  </a:lnTo>
                  <a:lnTo>
                    <a:pt x="191" y="129"/>
                  </a:lnTo>
                  <a:lnTo>
                    <a:pt x="190" y="135"/>
                  </a:lnTo>
                  <a:lnTo>
                    <a:pt x="191" y="147"/>
                  </a:lnTo>
                  <a:lnTo>
                    <a:pt x="198" y="157"/>
                  </a:lnTo>
                  <a:lnTo>
                    <a:pt x="210" y="165"/>
                  </a:lnTo>
                  <a:lnTo>
                    <a:pt x="225" y="171"/>
                  </a:lnTo>
                  <a:lnTo>
                    <a:pt x="243" y="178"/>
                  </a:lnTo>
                  <a:lnTo>
                    <a:pt x="265" y="184"/>
                  </a:lnTo>
                  <a:lnTo>
                    <a:pt x="288" y="189"/>
                  </a:lnTo>
                  <a:lnTo>
                    <a:pt x="311" y="196"/>
                  </a:lnTo>
                  <a:lnTo>
                    <a:pt x="335" y="203"/>
                  </a:lnTo>
                  <a:lnTo>
                    <a:pt x="357" y="213"/>
                  </a:lnTo>
                  <a:lnTo>
                    <a:pt x="377" y="226"/>
                  </a:lnTo>
                  <a:lnTo>
                    <a:pt x="395" y="240"/>
                  </a:lnTo>
                  <a:lnTo>
                    <a:pt x="409" y="256"/>
                  </a:lnTo>
                  <a:lnTo>
                    <a:pt x="417" y="277"/>
                  </a:lnTo>
                  <a:lnTo>
                    <a:pt x="422" y="303"/>
                  </a:lnTo>
                  <a:lnTo>
                    <a:pt x="420" y="333"/>
                  </a:lnTo>
                  <a:lnTo>
                    <a:pt x="415" y="353"/>
                  </a:lnTo>
                  <a:lnTo>
                    <a:pt x="409" y="370"/>
                  </a:lnTo>
                  <a:lnTo>
                    <a:pt x="401" y="388"/>
                  </a:lnTo>
                  <a:lnTo>
                    <a:pt x="391" y="403"/>
                  </a:lnTo>
                  <a:lnTo>
                    <a:pt x="381" y="418"/>
                  </a:lnTo>
                  <a:lnTo>
                    <a:pt x="369" y="431"/>
                  </a:lnTo>
                  <a:lnTo>
                    <a:pt x="355" y="443"/>
                  </a:lnTo>
                  <a:lnTo>
                    <a:pt x="339" y="454"/>
                  </a:lnTo>
                  <a:lnTo>
                    <a:pt x="322" y="463"/>
                  </a:lnTo>
                  <a:lnTo>
                    <a:pt x="305" y="472"/>
                  </a:lnTo>
                  <a:lnTo>
                    <a:pt x="285" y="479"/>
                  </a:lnTo>
                  <a:lnTo>
                    <a:pt x="266" y="484"/>
                  </a:lnTo>
                  <a:lnTo>
                    <a:pt x="245" y="489"/>
                  </a:lnTo>
                  <a:lnTo>
                    <a:pt x="224" y="492"/>
                  </a:lnTo>
                  <a:lnTo>
                    <a:pt x="201" y="493"/>
                  </a:lnTo>
                  <a:lnTo>
                    <a:pt x="177" y="494"/>
                  </a:lnTo>
                  <a:lnTo>
                    <a:pt x="156" y="493"/>
                  </a:lnTo>
                  <a:lnTo>
                    <a:pt x="134" y="491"/>
                  </a:lnTo>
                  <a:lnTo>
                    <a:pt x="115" y="486"/>
                  </a:lnTo>
                  <a:lnTo>
                    <a:pt x="97" y="482"/>
                  </a:lnTo>
                  <a:lnTo>
                    <a:pt x="80" y="475"/>
                  </a:lnTo>
                  <a:lnTo>
                    <a:pt x="65" y="466"/>
                  </a:lnTo>
                  <a:lnTo>
                    <a:pt x="52" y="458"/>
                  </a:lnTo>
                  <a:lnTo>
                    <a:pt x="39" y="448"/>
                  </a:lnTo>
                  <a:lnTo>
                    <a:pt x="29" y="437"/>
                  </a:lnTo>
                  <a:lnTo>
                    <a:pt x="19" y="424"/>
                  </a:lnTo>
                  <a:lnTo>
                    <a:pt x="12" y="411"/>
                  </a:lnTo>
                  <a:lnTo>
                    <a:pt x="6" y="398"/>
                  </a:lnTo>
                  <a:lnTo>
                    <a:pt x="2" y="384"/>
                  </a:lnTo>
                  <a:lnTo>
                    <a:pt x="0" y="368"/>
                  </a:lnTo>
                  <a:lnTo>
                    <a:pt x="0" y="353"/>
                  </a:lnTo>
                  <a:lnTo>
                    <a:pt x="1" y="337"/>
                  </a:lnTo>
                  <a:lnTo>
                    <a:pt x="145" y="337"/>
                  </a:lnTo>
                  <a:lnTo>
                    <a:pt x="145" y="343"/>
                  </a:lnTo>
                  <a:lnTo>
                    <a:pt x="146" y="348"/>
                  </a:lnTo>
                  <a:lnTo>
                    <a:pt x="148" y="354"/>
                  </a:lnTo>
                  <a:lnTo>
                    <a:pt x="150" y="358"/>
                  </a:lnTo>
                  <a:lnTo>
                    <a:pt x="152" y="363"/>
                  </a:lnTo>
                  <a:lnTo>
                    <a:pt x="156" y="367"/>
                  </a:lnTo>
                  <a:lnTo>
                    <a:pt x="159" y="370"/>
                  </a:lnTo>
                  <a:lnTo>
                    <a:pt x="163" y="374"/>
                  </a:lnTo>
                  <a:lnTo>
                    <a:pt x="168" y="377"/>
                  </a:lnTo>
                  <a:lnTo>
                    <a:pt x="172" y="379"/>
                  </a:lnTo>
                  <a:lnTo>
                    <a:pt x="177" y="381"/>
                  </a:lnTo>
                  <a:lnTo>
                    <a:pt x="183" y="382"/>
                  </a:lnTo>
                  <a:lnTo>
                    <a:pt x="187" y="385"/>
                  </a:lnTo>
                  <a:lnTo>
                    <a:pt x="193" y="385"/>
                  </a:lnTo>
                  <a:lnTo>
                    <a:pt x="199" y="386"/>
                  </a:lnTo>
                  <a:lnTo>
                    <a:pt x="204" y="386"/>
                  </a:lnTo>
                  <a:lnTo>
                    <a:pt x="218" y="385"/>
                  </a:lnTo>
                  <a:lnTo>
                    <a:pt x="230" y="384"/>
                  </a:lnTo>
                  <a:lnTo>
                    <a:pt x="242" y="380"/>
                  </a:lnTo>
                  <a:lnTo>
                    <a:pt x="252" y="377"/>
                  </a:lnTo>
                  <a:lnTo>
                    <a:pt x="259" y="372"/>
                  </a:lnTo>
                  <a:lnTo>
                    <a:pt x="266" y="366"/>
                  </a:lnTo>
                  <a:lnTo>
                    <a:pt x="270" y="359"/>
                  </a:lnTo>
                  <a:lnTo>
                    <a:pt x="272" y="351"/>
                  </a:lnTo>
                  <a:lnTo>
                    <a:pt x="271" y="339"/>
                  </a:lnTo>
                  <a:lnTo>
                    <a:pt x="265" y="329"/>
                  </a:lnTo>
                  <a:lnTo>
                    <a:pt x="253" y="322"/>
                  </a:lnTo>
                  <a:lnTo>
                    <a:pt x="237" y="315"/>
                  </a:lnTo>
                  <a:lnTo>
                    <a:pt x="218" y="309"/>
                  </a:lnTo>
                  <a:lnTo>
                    <a:pt x="197" y="304"/>
                  </a:lnTo>
                  <a:lnTo>
                    <a:pt x="174" y="298"/>
                  </a:lnTo>
                  <a:lnTo>
                    <a:pt x="150" y="292"/>
                  </a:lnTo>
                  <a:lnTo>
                    <a:pt x="127" y="283"/>
                  </a:lnTo>
                  <a:lnTo>
                    <a:pt x="105" y="274"/>
                  </a:lnTo>
                  <a:lnTo>
                    <a:pt x="85" y="262"/>
                  </a:lnTo>
                  <a:lnTo>
                    <a:pt x="67" y="247"/>
                  </a:lnTo>
                  <a:lnTo>
                    <a:pt x="54" y="229"/>
                  </a:lnTo>
                  <a:lnTo>
                    <a:pt x="44" y="207"/>
                  </a:lnTo>
                  <a:lnTo>
                    <a:pt x="41" y="180"/>
                  </a:lnTo>
                  <a:lnTo>
                    <a:pt x="43" y="149"/>
                  </a:lnTo>
                  <a:lnTo>
                    <a:pt x="47" y="132"/>
                  </a:lnTo>
                  <a:lnTo>
                    <a:pt x="53" y="114"/>
                  </a:lnTo>
                  <a:lnTo>
                    <a:pt x="60" y="98"/>
                  </a:lnTo>
                  <a:lnTo>
                    <a:pt x="69" y="84"/>
                  </a:lnTo>
                  <a:lnTo>
                    <a:pt x="80" y="71"/>
                  </a:lnTo>
                  <a:lnTo>
                    <a:pt x="92" y="59"/>
                  </a:lnTo>
                  <a:lnTo>
                    <a:pt x="105" y="48"/>
                  </a:lnTo>
                  <a:lnTo>
                    <a:pt x="119" y="38"/>
                  </a:lnTo>
                  <a:lnTo>
                    <a:pt x="135" y="29"/>
                  </a:lnTo>
                  <a:lnTo>
                    <a:pt x="151" y="21"/>
                  </a:lnTo>
                  <a:lnTo>
                    <a:pt x="169" y="14"/>
                  </a:lnTo>
                  <a:lnTo>
                    <a:pt x="187" y="9"/>
                  </a:lnTo>
                  <a:lnTo>
                    <a:pt x="206" y="6"/>
                  </a:lnTo>
                  <a:lnTo>
                    <a:pt x="226" y="2"/>
                  </a:lnTo>
                  <a:lnTo>
                    <a:pt x="246" y="1"/>
                  </a:lnTo>
                  <a:lnTo>
                    <a:pt x="268" y="0"/>
                  </a:lnTo>
                  <a:lnTo>
                    <a:pt x="291" y="1"/>
                  </a:lnTo>
                  <a:lnTo>
                    <a:pt x="312" y="3"/>
                  </a:lnTo>
                  <a:lnTo>
                    <a:pt x="332" y="7"/>
                  </a:lnTo>
                  <a:lnTo>
                    <a:pt x="349" y="12"/>
                  </a:lnTo>
                  <a:lnTo>
                    <a:pt x="365" y="18"/>
                  </a:lnTo>
                  <a:lnTo>
                    <a:pt x="380" y="25"/>
                  </a:lnTo>
                  <a:lnTo>
                    <a:pt x="391" y="34"/>
                  </a:lnTo>
                  <a:lnTo>
                    <a:pt x="402" y="43"/>
                  </a:lnTo>
                  <a:lnTo>
                    <a:pt x="412" y="54"/>
                  </a:lnTo>
                  <a:lnTo>
                    <a:pt x="420" y="65"/>
                  </a:lnTo>
                  <a:lnTo>
                    <a:pt x="426" y="77"/>
                  </a:lnTo>
                  <a:lnTo>
                    <a:pt x="431" y="91"/>
                  </a:lnTo>
                  <a:lnTo>
                    <a:pt x="436" y="104"/>
                  </a:lnTo>
                  <a:lnTo>
                    <a:pt x="438" y="118"/>
                  </a:lnTo>
                  <a:lnTo>
                    <a:pt x="439" y="133"/>
                  </a:lnTo>
                  <a:lnTo>
                    <a:pt x="439" y="148"/>
                  </a:lnTo>
                  <a:lnTo>
                    <a:pt x="296" y="148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pic>
        <p:nvPicPr>
          <p:cNvPr id="1038" name="Picture 32" descr="C:\Documents and Settings\revelpa.PERSONNEL-ENAC\Bureau\GEA Tianjin printemps 08\Logos\Eurocopter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663" y="6496050"/>
            <a:ext cx="1389062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33"/>
          <p:cNvSpPr>
            <a:spLocks noChangeArrowheads="1"/>
          </p:cNvSpPr>
          <p:nvPr/>
        </p:nvSpPr>
        <p:spPr bwMode="auto">
          <a:xfrm>
            <a:off x="911225" y="469900"/>
            <a:ext cx="769620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fr-FR" sz="1600" b="1">
                <a:solidFill>
                  <a:schemeClr val="accent2"/>
                </a:solidFill>
              </a:rPr>
              <a:t>	</a:t>
            </a:r>
            <a:r>
              <a:rPr lang="fr-FR" sz="1600" b="1"/>
              <a:t>GEA Tianjin  /  中国民航大学中欧航空工程师学院</a:t>
            </a:r>
          </a:p>
        </p:txBody>
      </p:sp>
    </p:spTree>
    <p:extLst>
      <p:ext uri="{BB962C8B-B14F-4D97-AF65-F5344CB8AC3E}">
        <p14:creationId xmlns:p14="http://schemas.microsoft.com/office/powerpoint/2010/main" val="408562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Times New Roman" pitchFamily="18" charset="0"/>
          <a:cs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Times New Roman" pitchFamily="18" charset="0"/>
          <a:cs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Times New Roman" pitchFamily="18" charset="0"/>
          <a:cs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Times New Roman" pitchFamily="18" charset="0"/>
          <a:cs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Times New Roman" pitchFamily="18" charset="0"/>
          <a:cs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Times New Roman" pitchFamily="18" charset="0"/>
          <a:cs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Times New Roman" pitchFamily="18" charset="0"/>
          <a:cs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  <a:endParaRPr lang="en-US" altLang="fr-FR"/>
          </a:p>
        </p:txBody>
      </p:sp>
      <p:sp>
        <p:nvSpPr>
          <p:cNvPr id="2051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196975"/>
            <a:ext cx="8229600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  <a:endParaRPr lang="en-US" altLang="fr-FR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338263" y="0"/>
            <a:ext cx="7805737" cy="215900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2053" name="Rectangle 9"/>
          <p:cNvSpPr>
            <a:spLocks noChangeArrowheads="1"/>
          </p:cNvSpPr>
          <p:nvPr/>
        </p:nvSpPr>
        <p:spPr bwMode="auto">
          <a:xfrm>
            <a:off x="0" y="0"/>
            <a:ext cx="1179513" cy="215900"/>
          </a:xfrm>
          <a:prstGeom prst="rect">
            <a:avLst/>
          </a:prstGeom>
          <a:solidFill>
            <a:srgbClr val="C0CC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5076825" y="6351588"/>
            <a:ext cx="4067175" cy="461962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5076825" y="6381750"/>
            <a:ext cx="4103688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1374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defRPr/>
            </a:pPr>
            <a:r>
              <a:rPr lang="fr-FR" sz="1400">
                <a:solidFill>
                  <a:schemeClr val="bg1"/>
                </a:solidFill>
                <a:latin typeface="Tahoma" panose="020B0604030504040204" pitchFamily="34" charset="0"/>
              </a:rPr>
              <a:t>Verification&amp;Validation</a:t>
            </a:r>
            <a:endParaRPr lang="en-GB" sz="1200">
              <a:solidFill>
                <a:schemeClr val="bg1"/>
              </a:solidFill>
              <a:latin typeface="Tahoma" panose="020B0604030504040204" pitchFamily="34" charset="0"/>
            </a:endParaRPr>
          </a:p>
          <a:p>
            <a:pPr algn="ctr" eaLnBrk="1" hangingPunct="1">
              <a:defRPr/>
            </a:pP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CS 41– p </a:t>
            </a:r>
            <a:fld id="{B26DEDF2-51B4-496C-991D-3735F93D9D54}" type="slidenum">
              <a:rPr lang="en-GB" sz="1200" smtClean="0">
                <a:solidFill>
                  <a:schemeClr val="bg1"/>
                </a:solidFill>
                <a:latin typeface="Tahoma" panose="020B0604030504040204" pitchFamily="34" charset="0"/>
              </a:rPr>
              <a:pPr algn="ctr" eaLnBrk="1" hangingPunct="1">
                <a:defRPr/>
              </a:pPr>
              <a:t>‹N°›</a:t>
            </a:fld>
            <a:endParaRPr lang="en-GB" sz="120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pic>
        <p:nvPicPr>
          <p:cNvPr id="2056" name="Picture 8" descr="C:\D\GEA\LOGO_GEA_blanc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6465888"/>
            <a:ext cx="611187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 descr="C:\Documents and Settings\revelpa\Bureau\logoCAUC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6361113"/>
            <a:ext cx="133032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 cstate="print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465888"/>
            <a:ext cx="3683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2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0" cstate="print">
            <a:lum bright="-4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6440488"/>
            <a:ext cx="314325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4000" contrast="6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60" name="Object 14"/>
          <p:cNvGraphicFramePr>
            <a:graphicFrameLocks noChangeAspect="1"/>
          </p:cNvGraphicFramePr>
          <p:nvPr/>
        </p:nvGraphicFramePr>
        <p:xfrm>
          <a:off x="2843213" y="6375400"/>
          <a:ext cx="4714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Photo Editor Photo" r:id="rId11" imgW="19476190" imgH="15028571" progId="MSPhotoEd.3">
                  <p:embed/>
                </p:oleObj>
              </mc:Choice>
              <mc:Fallback>
                <p:oleObj name="Photo Editor Photo" r:id="rId11" imgW="19476190" imgH="15028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6375400"/>
                        <a:ext cx="4714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7690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lang="en-US" sz="2000" b="1" kern="1200" dirty="0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accent2"/>
          </a:solidFill>
          <a:latin typeface="Calibri" pitchFamily="34" charset="0"/>
        </a:defRPr>
      </a:lvl9pPr>
    </p:titleStyle>
    <p:bodyStyle>
      <a:lvl1pPr marL="8001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fr-FR" sz="2000" kern="1200" dirty="0">
          <a:solidFill>
            <a:srgbClr val="1C5E9E"/>
          </a:solidFill>
          <a:latin typeface="+mn-lt"/>
          <a:ea typeface="+mn-ea"/>
          <a:cs typeface="+mn-cs"/>
        </a:defRPr>
      </a:lvl1pPr>
      <a:lvl2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fr-FR" kern="1200" dirty="0">
          <a:solidFill>
            <a:srgbClr val="1C5E9E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fr-FR" sz="1600" kern="1200" dirty="0">
          <a:solidFill>
            <a:srgbClr val="1C5E9E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fr-FR" sz="1600" kern="1200" dirty="0">
          <a:solidFill>
            <a:srgbClr val="1C5E9E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Telecommunication &amp; Observation SYSTEM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Case Study: Requirements definition</a:t>
            </a:r>
          </a:p>
        </p:txBody>
      </p:sp>
    </p:spTree>
    <p:extLst>
      <p:ext uri="{BB962C8B-B14F-4D97-AF65-F5344CB8AC3E}">
        <p14:creationId xmlns:p14="http://schemas.microsoft.com/office/powerpoint/2010/main" val="4016001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re 1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fr-FR" altLang="en-US" dirty="0" err="1"/>
              <a:t>Functional</a:t>
            </a:r>
            <a:r>
              <a:rPr lang="fr-FR" altLang="en-US" dirty="0"/>
              <a:t> </a:t>
            </a:r>
            <a:r>
              <a:rPr lang="fr-FR" altLang="en-US" dirty="0" err="1"/>
              <a:t>context</a:t>
            </a:r>
            <a:endParaRPr lang="en-US" altLang="en-US" dirty="0"/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33413" y="1247775"/>
            <a:ext cx="8510587" cy="4214813"/>
          </a:xfrm>
          <a:noFill/>
        </p:spPr>
        <p:txBody>
          <a:bodyPr vert="horz" wrap="square" lIns="86251" tIns="43832" rIns="86251" bIns="43832" numCol="1" anchor="t" anchorCtr="0" compatLnSpc="1">
            <a:prstTxWarp prst="textNoShape">
              <a:avLst/>
            </a:prstTxWarp>
          </a:bodyPr>
          <a:lstStyle/>
          <a:p>
            <a:pPr marL="729780" lvl="1" indent="-278430" defTabSz="896838"/>
            <a:endParaRPr lang="fr-FR" altLang="en-US" dirty="0"/>
          </a:p>
          <a:p>
            <a:pPr marL="729780" lvl="1" indent="-278430" defTabSz="896838"/>
            <a:endParaRPr lang="fr-FR" altLang="en-US" dirty="0">
              <a:solidFill>
                <a:srgbClr val="000000"/>
              </a:solidFill>
            </a:endParaRPr>
          </a:p>
        </p:txBody>
      </p:sp>
      <p:sp>
        <p:nvSpPr>
          <p:cNvPr id="45060" name="Oval 3" descr="20%"/>
          <p:cNvSpPr>
            <a:spLocks noChangeArrowheads="1"/>
          </p:cNvSpPr>
          <p:nvPr/>
        </p:nvSpPr>
        <p:spPr bwMode="auto">
          <a:xfrm>
            <a:off x="2110154" y="2655277"/>
            <a:ext cx="4149969" cy="2461846"/>
          </a:xfrm>
          <a:prstGeom prst="ellipse">
            <a:avLst/>
          </a:prstGeom>
          <a:pattFill prst="pct20">
            <a:fgClr>
              <a:schemeClr val="accent2"/>
            </a:fgClr>
            <a:bgClr>
              <a:srgbClr val="FFFFFF"/>
            </a:bgClr>
          </a:patt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defTabSz="762000"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altLang="en-US" sz="2215" dirty="0">
                <a:latin typeface="FuturaA Bk BT" pitchFamily="34" charset="0"/>
              </a:rPr>
              <a:t>System of </a:t>
            </a:r>
            <a:r>
              <a:rPr lang="fr-FR" altLang="en-US" sz="2215" dirty="0" err="1">
                <a:latin typeface="FuturaA Bk BT" pitchFamily="34" charset="0"/>
              </a:rPr>
              <a:t>Interest</a:t>
            </a:r>
            <a:endParaRPr lang="fr-FR" altLang="en-US" sz="2215" dirty="0">
              <a:latin typeface="FuturaA Bk BT" pitchFamily="34" charset="0"/>
            </a:endParaRPr>
          </a:p>
        </p:txBody>
      </p:sp>
      <p:pic>
        <p:nvPicPr>
          <p:cNvPr id="45061" name="Picture 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62" y="2092569"/>
            <a:ext cx="445477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Rectangle 5"/>
          <p:cNvSpPr>
            <a:spLocks noChangeArrowheads="1"/>
          </p:cNvSpPr>
          <p:nvPr/>
        </p:nvSpPr>
        <p:spPr bwMode="auto">
          <a:xfrm>
            <a:off x="461610" y="2567354"/>
            <a:ext cx="729737" cy="25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27" tIns="41031" rIns="83527" bIns="41031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108" dirty="0">
                <a:latin typeface="FuturaA Bk BT" pitchFamily="34" charset="0"/>
              </a:rPr>
              <a:t>Operator</a:t>
            </a:r>
          </a:p>
        </p:txBody>
      </p:sp>
      <p:sp>
        <p:nvSpPr>
          <p:cNvPr id="45063" name="AutoShape 6"/>
          <p:cNvSpPr>
            <a:spLocks noChangeArrowheads="1"/>
          </p:cNvSpPr>
          <p:nvPr/>
        </p:nvSpPr>
        <p:spPr bwMode="auto">
          <a:xfrm rot="1086902">
            <a:off x="1346689" y="2800350"/>
            <a:ext cx="1055077" cy="281354"/>
          </a:xfrm>
          <a:prstGeom prst="leftArrow">
            <a:avLst>
              <a:gd name="adj1" fmla="val 50000"/>
              <a:gd name="adj2" fmla="val 93750"/>
            </a:avLst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215">
              <a:latin typeface="FuturaA Bk BT" pitchFamily="34" charset="0"/>
            </a:endParaRPr>
          </a:p>
        </p:txBody>
      </p:sp>
      <p:grpSp>
        <p:nvGrpSpPr>
          <p:cNvPr id="45064" name="Group 7"/>
          <p:cNvGrpSpPr>
            <a:grpSpLocks/>
          </p:cNvGrpSpPr>
          <p:nvPr/>
        </p:nvGrpSpPr>
        <p:grpSpPr bwMode="auto">
          <a:xfrm>
            <a:off x="7895492" y="2234712"/>
            <a:ext cx="404446" cy="490903"/>
            <a:chOff x="3563" y="2247"/>
            <a:chExt cx="276" cy="294"/>
          </a:xfrm>
        </p:grpSpPr>
        <p:grpSp>
          <p:nvGrpSpPr>
            <p:cNvPr id="45207" name="Group 8"/>
            <p:cNvGrpSpPr>
              <a:grpSpLocks/>
            </p:cNvGrpSpPr>
            <p:nvPr/>
          </p:nvGrpSpPr>
          <p:grpSpPr bwMode="auto">
            <a:xfrm>
              <a:off x="3599" y="2247"/>
              <a:ext cx="240" cy="285"/>
              <a:chOff x="3599" y="2247"/>
              <a:chExt cx="240" cy="285"/>
            </a:xfrm>
          </p:grpSpPr>
          <p:sp>
            <p:nvSpPr>
              <p:cNvPr id="45217" name="Freeform 9"/>
              <p:cNvSpPr>
                <a:spLocks/>
              </p:cNvSpPr>
              <p:nvPr/>
            </p:nvSpPr>
            <p:spPr bwMode="auto">
              <a:xfrm>
                <a:off x="3599" y="2355"/>
                <a:ext cx="240" cy="177"/>
              </a:xfrm>
              <a:custGeom>
                <a:avLst/>
                <a:gdLst>
                  <a:gd name="T0" fmla="*/ 141 w 240"/>
                  <a:gd name="T1" fmla="*/ 2 h 177"/>
                  <a:gd name="T2" fmla="*/ 154 w 240"/>
                  <a:gd name="T3" fmla="*/ 0 h 177"/>
                  <a:gd name="T4" fmla="*/ 166 w 240"/>
                  <a:gd name="T5" fmla="*/ 2 h 177"/>
                  <a:gd name="T6" fmla="*/ 172 w 240"/>
                  <a:gd name="T7" fmla="*/ 4 h 177"/>
                  <a:gd name="T8" fmla="*/ 186 w 240"/>
                  <a:gd name="T9" fmla="*/ 15 h 177"/>
                  <a:gd name="T10" fmla="*/ 195 w 240"/>
                  <a:gd name="T11" fmla="*/ 25 h 177"/>
                  <a:gd name="T12" fmla="*/ 204 w 240"/>
                  <a:gd name="T13" fmla="*/ 38 h 177"/>
                  <a:gd name="T14" fmla="*/ 213 w 240"/>
                  <a:gd name="T15" fmla="*/ 52 h 177"/>
                  <a:gd name="T16" fmla="*/ 219 w 240"/>
                  <a:gd name="T17" fmla="*/ 62 h 177"/>
                  <a:gd name="T18" fmla="*/ 221 w 240"/>
                  <a:gd name="T19" fmla="*/ 68 h 177"/>
                  <a:gd name="T20" fmla="*/ 226 w 240"/>
                  <a:gd name="T21" fmla="*/ 85 h 177"/>
                  <a:gd name="T22" fmla="*/ 231 w 240"/>
                  <a:gd name="T23" fmla="*/ 110 h 177"/>
                  <a:gd name="T24" fmla="*/ 235 w 240"/>
                  <a:gd name="T25" fmla="*/ 129 h 177"/>
                  <a:gd name="T26" fmla="*/ 237 w 240"/>
                  <a:gd name="T27" fmla="*/ 153 h 177"/>
                  <a:gd name="T28" fmla="*/ 239 w 240"/>
                  <a:gd name="T29" fmla="*/ 173 h 177"/>
                  <a:gd name="T30" fmla="*/ 188 w 240"/>
                  <a:gd name="T31" fmla="*/ 173 h 177"/>
                  <a:gd name="T32" fmla="*/ 156 w 240"/>
                  <a:gd name="T33" fmla="*/ 175 h 177"/>
                  <a:gd name="T34" fmla="*/ 131 w 240"/>
                  <a:gd name="T35" fmla="*/ 176 h 177"/>
                  <a:gd name="T36" fmla="*/ 63 w 240"/>
                  <a:gd name="T37" fmla="*/ 173 h 177"/>
                  <a:gd name="T38" fmla="*/ 36 w 240"/>
                  <a:gd name="T39" fmla="*/ 171 h 177"/>
                  <a:gd name="T40" fmla="*/ 13 w 240"/>
                  <a:gd name="T41" fmla="*/ 170 h 177"/>
                  <a:gd name="T42" fmla="*/ 14 w 240"/>
                  <a:gd name="T43" fmla="*/ 162 h 177"/>
                  <a:gd name="T44" fmla="*/ 11 w 240"/>
                  <a:gd name="T45" fmla="*/ 154 h 177"/>
                  <a:gd name="T46" fmla="*/ 4 w 240"/>
                  <a:gd name="T47" fmla="*/ 148 h 177"/>
                  <a:gd name="T48" fmla="*/ 0 w 240"/>
                  <a:gd name="T49" fmla="*/ 145 h 177"/>
                  <a:gd name="T50" fmla="*/ 28 w 240"/>
                  <a:gd name="T51" fmla="*/ 134 h 177"/>
                  <a:gd name="T52" fmla="*/ 51 w 240"/>
                  <a:gd name="T53" fmla="*/ 124 h 177"/>
                  <a:gd name="T54" fmla="*/ 62 w 240"/>
                  <a:gd name="T55" fmla="*/ 119 h 177"/>
                  <a:gd name="T56" fmla="*/ 71 w 240"/>
                  <a:gd name="T57" fmla="*/ 115 h 177"/>
                  <a:gd name="T58" fmla="*/ 77 w 240"/>
                  <a:gd name="T59" fmla="*/ 106 h 177"/>
                  <a:gd name="T60" fmla="*/ 78 w 240"/>
                  <a:gd name="T61" fmla="*/ 102 h 177"/>
                  <a:gd name="T62" fmla="*/ 79 w 240"/>
                  <a:gd name="T63" fmla="*/ 94 h 177"/>
                  <a:gd name="T64" fmla="*/ 80 w 240"/>
                  <a:gd name="T65" fmla="*/ 90 h 177"/>
                  <a:gd name="T66" fmla="*/ 83 w 240"/>
                  <a:gd name="T67" fmla="*/ 81 h 177"/>
                  <a:gd name="T68" fmla="*/ 83 w 240"/>
                  <a:gd name="T69" fmla="*/ 76 h 177"/>
                  <a:gd name="T70" fmla="*/ 84 w 240"/>
                  <a:gd name="T71" fmla="*/ 69 h 177"/>
                  <a:gd name="T72" fmla="*/ 85 w 240"/>
                  <a:gd name="T73" fmla="*/ 58 h 177"/>
                  <a:gd name="T74" fmla="*/ 89 w 240"/>
                  <a:gd name="T75" fmla="*/ 52 h 177"/>
                  <a:gd name="T76" fmla="*/ 89 w 240"/>
                  <a:gd name="T77" fmla="*/ 45 h 177"/>
                  <a:gd name="T78" fmla="*/ 106 w 240"/>
                  <a:gd name="T79" fmla="*/ 25 h 177"/>
                  <a:gd name="T80" fmla="*/ 109 w 240"/>
                  <a:gd name="T81" fmla="*/ 28 h 177"/>
                  <a:gd name="T82" fmla="*/ 141 w 240"/>
                  <a:gd name="T83" fmla="*/ 2 h 17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40"/>
                  <a:gd name="T127" fmla="*/ 0 h 177"/>
                  <a:gd name="T128" fmla="*/ 240 w 240"/>
                  <a:gd name="T129" fmla="*/ 177 h 177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40" h="177">
                    <a:moveTo>
                      <a:pt x="141" y="2"/>
                    </a:moveTo>
                    <a:lnTo>
                      <a:pt x="154" y="0"/>
                    </a:lnTo>
                    <a:lnTo>
                      <a:pt x="166" y="2"/>
                    </a:lnTo>
                    <a:lnTo>
                      <a:pt x="172" y="4"/>
                    </a:lnTo>
                    <a:lnTo>
                      <a:pt x="186" y="15"/>
                    </a:lnTo>
                    <a:lnTo>
                      <a:pt x="195" y="25"/>
                    </a:lnTo>
                    <a:lnTo>
                      <a:pt x="204" y="38"/>
                    </a:lnTo>
                    <a:lnTo>
                      <a:pt x="213" y="52"/>
                    </a:lnTo>
                    <a:lnTo>
                      <a:pt x="219" y="62"/>
                    </a:lnTo>
                    <a:lnTo>
                      <a:pt x="221" y="68"/>
                    </a:lnTo>
                    <a:lnTo>
                      <a:pt x="226" y="85"/>
                    </a:lnTo>
                    <a:lnTo>
                      <a:pt x="231" y="110"/>
                    </a:lnTo>
                    <a:lnTo>
                      <a:pt x="235" y="129"/>
                    </a:lnTo>
                    <a:lnTo>
                      <a:pt x="237" y="153"/>
                    </a:lnTo>
                    <a:lnTo>
                      <a:pt x="239" y="173"/>
                    </a:lnTo>
                    <a:lnTo>
                      <a:pt x="188" y="173"/>
                    </a:lnTo>
                    <a:lnTo>
                      <a:pt x="156" y="175"/>
                    </a:lnTo>
                    <a:lnTo>
                      <a:pt x="131" y="176"/>
                    </a:lnTo>
                    <a:lnTo>
                      <a:pt x="63" y="173"/>
                    </a:lnTo>
                    <a:lnTo>
                      <a:pt x="36" y="171"/>
                    </a:lnTo>
                    <a:lnTo>
                      <a:pt x="13" y="170"/>
                    </a:lnTo>
                    <a:lnTo>
                      <a:pt x="14" y="162"/>
                    </a:lnTo>
                    <a:lnTo>
                      <a:pt x="11" y="154"/>
                    </a:lnTo>
                    <a:lnTo>
                      <a:pt x="4" y="148"/>
                    </a:lnTo>
                    <a:lnTo>
                      <a:pt x="0" y="145"/>
                    </a:lnTo>
                    <a:lnTo>
                      <a:pt x="28" y="134"/>
                    </a:lnTo>
                    <a:lnTo>
                      <a:pt x="51" y="124"/>
                    </a:lnTo>
                    <a:lnTo>
                      <a:pt x="62" y="119"/>
                    </a:lnTo>
                    <a:lnTo>
                      <a:pt x="71" y="115"/>
                    </a:lnTo>
                    <a:lnTo>
                      <a:pt x="77" y="106"/>
                    </a:lnTo>
                    <a:lnTo>
                      <a:pt x="78" y="102"/>
                    </a:lnTo>
                    <a:lnTo>
                      <a:pt x="79" y="94"/>
                    </a:lnTo>
                    <a:lnTo>
                      <a:pt x="80" y="90"/>
                    </a:lnTo>
                    <a:lnTo>
                      <a:pt x="83" y="81"/>
                    </a:lnTo>
                    <a:lnTo>
                      <a:pt x="83" y="76"/>
                    </a:lnTo>
                    <a:lnTo>
                      <a:pt x="84" y="69"/>
                    </a:lnTo>
                    <a:lnTo>
                      <a:pt x="85" y="58"/>
                    </a:lnTo>
                    <a:lnTo>
                      <a:pt x="89" y="52"/>
                    </a:lnTo>
                    <a:lnTo>
                      <a:pt x="89" y="45"/>
                    </a:lnTo>
                    <a:lnTo>
                      <a:pt x="106" y="25"/>
                    </a:lnTo>
                    <a:lnTo>
                      <a:pt x="109" y="28"/>
                    </a:lnTo>
                    <a:lnTo>
                      <a:pt x="141" y="2"/>
                    </a:lnTo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  <p:sp>
            <p:nvSpPr>
              <p:cNvPr id="45218" name="Freeform 10"/>
              <p:cNvSpPr>
                <a:spLocks/>
              </p:cNvSpPr>
              <p:nvPr/>
            </p:nvSpPr>
            <p:spPr bwMode="auto">
              <a:xfrm>
                <a:off x="3759" y="2397"/>
                <a:ext cx="46" cy="135"/>
              </a:xfrm>
              <a:custGeom>
                <a:avLst/>
                <a:gdLst>
                  <a:gd name="T0" fmla="*/ 35 w 46"/>
                  <a:gd name="T1" fmla="*/ 0 h 135"/>
                  <a:gd name="T2" fmla="*/ 39 w 46"/>
                  <a:gd name="T3" fmla="*/ 5 h 135"/>
                  <a:gd name="T4" fmla="*/ 41 w 46"/>
                  <a:gd name="T5" fmla="*/ 16 h 135"/>
                  <a:gd name="T6" fmla="*/ 41 w 46"/>
                  <a:gd name="T7" fmla="*/ 28 h 135"/>
                  <a:gd name="T8" fmla="*/ 41 w 46"/>
                  <a:gd name="T9" fmla="*/ 36 h 135"/>
                  <a:gd name="T10" fmla="*/ 45 w 46"/>
                  <a:gd name="T11" fmla="*/ 40 h 135"/>
                  <a:gd name="T12" fmla="*/ 41 w 46"/>
                  <a:gd name="T13" fmla="*/ 42 h 135"/>
                  <a:gd name="T14" fmla="*/ 41 w 46"/>
                  <a:gd name="T15" fmla="*/ 50 h 135"/>
                  <a:gd name="T16" fmla="*/ 39 w 46"/>
                  <a:gd name="T17" fmla="*/ 54 h 135"/>
                  <a:gd name="T18" fmla="*/ 37 w 46"/>
                  <a:gd name="T19" fmla="*/ 61 h 135"/>
                  <a:gd name="T20" fmla="*/ 35 w 46"/>
                  <a:gd name="T21" fmla="*/ 64 h 135"/>
                  <a:gd name="T22" fmla="*/ 35 w 46"/>
                  <a:gd name="T23" fmla="*/ 70 h 135"/>
                  <a:gd name="T24" fmla="*/ 33 w 46"/>
                  <a:gd name="T25" fmla="*/ 78 h 135"/>
                  <a:gd name="T26" fmla="*/ 33 w 46"/>
                  <a:gd name="T27" fmla="*/ 90 h 135"/>
                  <a:gd name="T28" fmla="*/ 31 w 46"/>
                  <a:gd name="T29" fmla="*/ 101 h 135"/>
                  <a:gd name="T30" fmla="*/ 29 w 46"/>
                  <a:gd name="T31" fmla="*/ 105 h 135"/>
                  <a:gd name="T32" fmla="*/ 29 w 46"/>
                  <a:gd name="T33" fmla="*/ 109 h 135"/>
                  <a:gd name="T34" fmla="*/ 25 w 46"/>
                  <a:gd name="T35" fmla="*/ 109 h 135"/>
                  <a:gd name="T36" fmla="*/ 25 w 46"/>
                  <a:gd name="T37" fmla="*/ 112 h 135"/>
                  <a:gd name="T38" fmla="*/ 24 w 46"/>
                  <a:gd name="T39" fmla="*/ 116 h 135"/>
                  <a:gd name="T40" fmla="*/ 21 w 46"/>
                  <a:gd name="T41" fmla="*/ 121 h 135"/>
                  <a:gd name="T42" fmla="*/ 17 w 46"/>
                  <a:gd name="T43" fmla="*/ 127 h 135"/>
                  <a:gd name="T44" fmla="*/ 14 w 46"/>
                  <a:gd name="T45" fmla="*/ 134 h 135"/>
                  <a:gd name="T46" fmla="*/ 3 w 46"/>
                  <a:gd name="T47" fmla="*/ 134 h 135"/>
                  <a:gd name="T48" fmla="*/ 21 w 46"/>
                  <a:gd name="T49" fmla="*/ 117 h 135"/>
                  <a:gd name="T50" fmla="*/ 23 w 46"/>
                  <a:gd name="T51" fmla="*/ 110 h 135"/>
                  <a:gd name="T52" fmla="*/ 22 w 46"/>
                  <a:gd name="T53" fmla="*/ 103 h 135"/>
                  <a:gd name="T54" fmla="*/ 26 w 46"/>
                  <a:gd name="T55" fmla="*/ 99 h 135"/>
                  <a:gd name="T56" fmla="*/ 26 w 46"/>
                  <a:gd name="T57" fmla="*/ 78 h 135"/>
                  <a:gd name="T58" fmla="*/ 15 w 46"/>
                  <a:gd name="T59" fmla="*/ 76 h 135"/>
                  <a:gd name="T60" fmla="*/ 8 w 46"/>
                  <a:gd name="T61" fmla="*/ 73 h 135"/>
                  <a:gd name="T62" fmla="*/ 0 w 46"/>
                  <a:gd name="T63" fmla="*/ 70 h 135"/>
                  <a:gd name="T64" fmla="*/ 24 w 46"/>
                  <a:gd name="T65" fmla="*/ 70 h 135"/>
                  <a:gd name="T66" fmla="*/ 28 w 46"/>
                  <a:gd name="T67" fmla="*/ 68 h 135"/>
                  <a:gd name="T68" fmla="*/ 27 w 46"/>
                  <a:gd name="T69" fmla="*/ 64 h 135"/>
                  <a:gd name="T70" fmla="*/ 21 w 46"/>
                  <a:gd name="T71" fmla="*/ 62 h 135"/>
                  <a:gd name="T72" fmla="*/ 12 w 46"/>
                  <a:gd name="T73" fmla="*/ 61 h 135"/>
                  <a:gd name="T74" fmla="*/ 23 w 46"/>
                  <a:gd name="T75" fmla="*/ 58 h 135"/>
                  <a:gd name="T76" fmla="*/ 25 w 46"/>
                  <a:gd name="T77" fmla="*/ 56 h 135"/>
                  <a:gd name="T78" fmla="*/ 17 w 46"/>
                  <a:gd name="T79" fmla="*/ 47 h 135"/>
                  <a:gd name="T80" fmla="*/ 8 w 46"/>
                  <a:gd name="T81" fmla="*/ 41 h 135"/>
                  <a:gd name="T82" fmla="*/ 3 w 46"/>
                  <a:gd name="T83" fmla="*/ 35 h 135"/>
                  <a:gd name="T84" fmla="*/ 1 w 46"/>
                  <a:gd name="T85" fmla="*/ 34 h 135"/>
                  <a:gd name="T86" fmla="*/ 7 w 46"/>
                  <a:gd name="T87" fmla="*/ 33 h 135"/>
                  <a:gd name="T88" fmla="*/ 14 w 46"/>
                  <a:gd name="T89" fmla="*/ 37 h 135"/>
                  <a:gd name="T90" fmla="*/ 23 w 46"/>
                  <a:gd name="T91" fmla="*/ 42 h 135"/>
                  <a:gd name="T92" fmla="*/ 31 w 46"/>
                  <a:gd name="T93" fmla="*/ 46 h 135"/>
                  <a:gd name="T94" fmla="*/ 35 w 46"/>
                  <a:gd name="T95" fmla="*/ 44 h 135"/>
                  <a:gd name="T96" fmla="*/ 38 w 46"/>
                  <a:gd name="T97" fmla="*/ 39 h 135"/>
                  <a:gd name="T98" fmla="*/ 38 w 46"/>
                  <a:gd name="T99" fmla="*/ 27 h 135"/>
                  <a:gd name="T100" fmla="*/ 35 w 46"/>
                  <a:gd name="T101" fmla="*/ 0 h 13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46"/>
                  <a:gd name="T154" fmla="*/ 0 h 135"/>
                  <a:gd name="T155" fmla="*/ 46 w 46"/>
                  <a:gd name="T156" fmla="*/ 135 h 135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46" h="135">
                    <a:moveTo>
                      <a:pt x="35" y="0"/>
                    </a:moveTo>
                    <a:lnTo>
                      <a:pt x="39" y="5"/>
                    </a:lnTo>
                    <a:lnTo>
                      <a:pt x="41" y="16"/>
                    </a:lnTo>
                    <a:lnTo>
                      <a:pt x="41" y="28"/>
                    </a:lnTo>
                    <a:lnTo>
                      <a:pt x="41" y="36"/>
                    </a:lnTo>
                    <a:lnTo>
                      <a:pt x="45" y="40"/>
                    </a:lnTo>
                    <a:lnTo>
                      <a:pt x="41" y="42"/>
                    </a:lnTo>
                    <a:lnTo>
                      <a:pt x="41" y="50"/>
                    </a:lnTo>
                    <a:lnTo>
                      <a:pt x="39" y="54"/>
                    </a:lnTo>
                    <a:lnTo>
                      <a:pt x="37" y="61"/>
                    </a:lnTo>
                    <a:lnTo>
                      <a:pt x="35" y="64"/>
                    </a:lnTo>
                    <a:lnTo>
                      <a:pt x="35" y="70"/>
                    </a:lnTo>
                    <a:lnTo>
                      <a:pt x="33" y="78"/>
                    </a:lnTo>
                    <a:lnTo>
                      <a:pt x="33" y="90"/>
                    </a:lnTo>
                    <a:lnTo>
                      <a:pt x="31" y="101"/>
                    </a:lnTo>
                    <a:lnTo>
                      <a:pt x="29" y="105"/>
                    </a:lnTo>
                    <a:lnTo>
                      <a:pt x="29" y="109"/>
                    </a:lnTo>
                    <a:lnTo>
                      <a:pt x="25" y="109"/>
                    </a:lnTo>
                    <a:lnTo>
                      <a:pt x="25" y="112"/>
                    </a:lnTo>
                    <a:lnTo>
                      <a:pt x="24" y="116"/>
                    </a:lnTo>
                    <a:lnTo>
                      <a:pt x="21" y="121"/>
                    </a:lnTo>
                    <a:lnTo>
                      <a:pt x="17" y="127"/>
                    </a:lnTo>
                    <a:lnTo>
                      <a:pt x="14" y="134"/>
                    </a:lnTo>
                    <a:lnTo>
                      <a:pt x="3" y="134"/>
                    </a:lnTo>
                    <a:lnTo>
                      <a:pt x="21" y="117"/>
                    </a:lnTo>
                    <a:lnTo>
                      <a:pt x="23" y="110"/>
                    </a:lnTo>
                    <a:lnTo>
                      <a:pt x="22" y="103"/>
                    </a:lnTo>
                    <a:lnTo>
                      <a:pt x="26" y="99"/>
                    </a:lnTo>
                    <a:lnTo>
                      <a:pt x="26" y="78"/>
                    </a:lnTo>
                    <a:lnTo>
                      <a:pt x="15" y="76"/>
                    </a:lnTo>
                    <a:lnTo>
                      <a:pt x="8" y="73"/>
                    </a:lnTo>
                    <a:lnTo>
                      <a:pt x="0" y="70"/>
                    </a:lnTo>
                    <a:lnTo>
                      <a:pt x="24" y="70"/>
                    </a:lnTo>
                    <a:lnTo>
                      <a:pt x="28" y="68"/>
                    </a:lnTo>
                    <a:lnTo>
                      <a:pt x="27" y="64"/>
                    </a:lnTo>
                    <a:lnTo>
                      <a:pt x="21" y="62"/>
                    </a:lnTo>
                    <a:lnTo>
                      <a:pt x="12" y="61"/>
                    </a:lnTo>
                    <a:lnTo>
                      <a:pt x="23" y="58"/>
                    </a:lnTo>
                    <a:lnTo>
                      <a:pt x="25" y="56"/>
                    </a:lnTo>
                    <a:lnTo>
                      <a:pt x="17" y="47"/>
                    </a:lnTo>
                    <a:lnTo>
                      <a:pt x="8" y="41"/>
                    </a:lnTo>
                    <a:lnTo>
                      <a:pt x="3" y="35"/>
                    </a:lnTo>
                    <a:lnTo>
                      <a:pt x="1" y="34"/>
                    </a:lnTo>
                    <a:lnTo>
                      <a:pt x="7" y="33"/>
                    </a:lnTo>
                    <a:lnTo>
                      <a:pt x="14" y="37"/>
                    </a:lnTo>
                    <a:lnTo>
                      <a:pt x="23" y="42"/>
                    </a:lnTo>
                    <a:lnTo>
                      <a:pt x="31" y="46"/>
                    </a:lnTo>
                    <a:lnTo>
                      <a:pt x="35" y="44"/>
                    </a:lnTo>
                    <a:lnTo>
                      <a:pt x="38" y="39"/>
                    </a:lnTo>
                    <a:lnTo>
                      <a:pt x="38" y="27"/>
                    </a:lnTo>
                    <a:lnTo>
                      <a:pt x="35" y="0"/>
                    </a:lnTo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  <p:sp>
            <p:nvSpPr>
              <p:cNvPr id="45219" name="Freeform 11"/>
              <p:cNvSpPr>
                <a:spLocks/>
              </p:cNvSpPr>
              <p:nvPr/>
            </p:nvSpPr>
            <p:spPr bwMode="auto">
              <a:xfrm>
                <a:off x="3627" y="2433"/>
                <a:ext cx="92" cy="92"/>
              </a:xfrm>
              <a:custGeom>
                <a:avLst/>
                <a:gdLst>
                  <a:gd name="T0" fmla="*/ 0 w 92"/>
                  <a:gd name="T1" fmla="*/ 91 h 92"/>
                  <a:gd name="T2" fmla="*/ 56 w 92"/>
                  <a:gd name="T3" fmla="*/ 70 h 92"/>
                  <a:gd name="T4" fmla="*/ 61 w 92"/>
                  <a:gd name="T5" fmla="*/ 66 h 92"/>
                  <a:gd name="T6" fmla="*/ 66 w 92"/>
                  <a:gd name="T7" fmla="*/ 59 h 92"/>
                  <a:gd name="T8" fmla="*/ 67 w 92"/>
                  <a:gd name="T9" fmla="*/ 52 h 92"/>
                  <a:gd name="T10" fmla="*/ 67 w 92"/>
                  <a:gd name="T11" fmla="*/ 32 h 92"/>
                  <a:gd name="T12" fmla="*/ 69 w 92"/>
                  <a:gd name="T13" fmla="*/ 46 h 92"/>
                  <a:gd name="T14" fmla="*/ 73 w 92"/>
                  <a:gd name="T15" fmla="*/ 49 h 92"/>
                  <a:gd name="T16" fmla="*/ 76 w 92"/>
                  <a:gd name="T17" fmla="*/ 38 h 92"/>
                  <a:gd name="T18" fmla="*/ 79 w 92"/>
                  <a:gd name="T19" fmla="*/ 28 h 92"/>
                  <a:gd name="T20" fmla="*/ 88 w 92"/>
                  <a:gd name="T21" fmla="*/ 0 h 92"/>
                  <a:gd name="T22" fmla="*/ 82 w 92"/>
                  <a:gd name="T23" fmla="*/ 23 h 92"/>
                  <a:gd name="T24" fmla="*/ 79 w 92"/>
                  <a:gd name="T25" fmla="*/ 38 h 92"/>
                  <a:gd name="T26" fmla="*/ 77 w 92"/>
                  <a:gd name="T27" fmla="*/ 49 h 92"/>
                  <a:gd name="T28" fmla="*/ 73 w 92"/>
                  <a:gd name="T29" fmla="*/ 56 h 92"/>
                  <a:gd name="T30" fmla="*/ 69 w 92"/>
                  <a:gd name="T31" fmla="*/ 62 h 92"/>
                  <a:gd name="T32" fmla="*/ 74 w 92"/>
                  <a:gd name="T33" fmla="*/ 66 h 92"/>
                  <a:gd name="T34" fmla="*/ 79 w 92"/>
                  <a:gd name="T35" fmla="*/ 65 h 92"/>
                  <a:gd name="T36" fmla="*/ 91 w 92"/>
                  <a:gd name="T37" fmla="*/ 55 h 92"/>
                  <a:gd name="T38" fmla="*/ 77 w 92"/>
                  <a:gd name="T39" fmla="*/ 73 h 92"/>
                  <a:gd name="T40" fmla="*/ 62 w 92"/>
                  <a:gd name="T41" fmla="*/ 76 h 92"/>
                  <a:gd name="T42" fmla="*/ 45 w 92"/>
                  <a:gd name="T43" fmla="*/ 80 h 92"/>
                  <a:gd name="T44" fmla="*/ 29 w 92"/>
                  <a:gd name="T45" fmla="*/ 83 h 92"/>
                  <a:gd name="T46" fmla="*/ 11 w 92"/>
                  <a:gd name="T47" fmla="*/ 87 h 92"/>
                  <a:gd name="T48" fmla="*/ 0 w 92"/>
                  <a:gd name="T49" fmla="*/ 91 h 9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92"/>
                  <a:gd name="T76" fmla="*/ 0 h 92"/>
                  <a:gd name="T77" fmla="*/ 92 w 92"/>
                  <a:gd name="T78" fmla="*/ 92 h 9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92" h="92">
                    <a:moveTo>
                      <a:pt x="0" y="91"/>
                    </a:moveTo>
                    <a:lnTo>
                      <a:pt x="56" y="70"/>
                    </a:lnTo>
                    <a:lnTo>
                      <a:pt x="61" y="66"/>
                    </a:lnTo>
                    <a:lnTo>
                      <a:pt x="66" y="59"/>
                    </a:lnTo>
                    <a:lnTo>
                      <a:pt x="67" y="52"/>
                    </a:lnTo>
                    <a:lnTo>
                      <a:pt x="67" y="32"/>
                    </a:lnTo>
                    <a:lnTo>
                      <a:pt x="69" y="46"/>
                    </a:lnTo>
                    <a:lnTo>
                      <a:pt x="73" y="49"/>
                    </a:lnTo>
                    <a:lnTo>
                      <a:pt x="76" y="38"/>
                    </a:lnTo>
                    <a:lnTo>
                      <a:pt x="79" y="28"/>
                    </a:lnTo>
                    <a:lnTo>
                      <a:pt x="88" y="0"/>
                    </a:lnTo>
                    <a:lnTo>
                      <a:pt x="82" y="23"/>
                    </a:lnTo>
                    <a:lnTo>
                      <a:pt x="79" y="38"/>
                    </a:lnTo>
                    <a:lnTo>
                      <a:pt x="77" y="49"/>
                    </a:lnTo>
                    <a:lnTo>
                      <a:pt x="73" y="56"/>
                    </a:lnTo>
                    <a:lnTo>
                      <a:pt x="69" y="62"/>
                    </a:lnTo>
                    <a:lnTo>
                      <a:pt x="74" y="66"/>
                    </a:lnTo>
                    <a:lnTo>
                      <a:pt x="79" y="65"/>
                    </a:lnTo>
                    <a:lnTo>
                      <a:pt x="91" y="55"/>
                    </a:lnTo>
                    <a:lnTo>
                      <a:pt x="77" y="73"/>
                    </a:lnTo>
                    <a:lnTo>
                      <a:pt x="62" y="76"/>
                    </a:lnTo>
                    <a:lnTo>
                      <a:pt x="45" y="80"/>
                    </a:lnTo>
                    <a:lnTo>
                      <a:pt x="29" y="83"/>
                    </a:lnTo>
                    <a:lnTo>
                      <a:pt x="11" y="87"/>
                    </a:lnTo>
                    <a:lnTo>
                      <a:pt x="0" y="91"/>
                    </a:lnTo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  <p:sp>
            <p:nvSpPr>
              <p:cNvPr id="45220" name="Freeform 12"/>
              <p:cNvSpPr>
                <a:spLocks/>
              </p:cNvSpPr>
              <p:nvPr/>
            </p:nvSpPr>
            <p:spPr bwMode="auto">
              <a:xfrm>
                <a:off x="3711" y="2369"/>
                <a:ext cx="71" cy="154"/>
              </a:xfrm>
              <a:custGeom>
                <a:avLst/>
                <a:gdLst>
                  <a:gd name="T0" fmla="*/ 70 w 71"/>
                  <a:gd name="T1" fmla="*/ 2 h 154"/>
                  <a:gd name="T2" fmla="*/ 55 w 71"/>
                  <a:gd name="T3" fmla="*/ 0 h 154"/>
                  <a:gd name="T4" fmla="*/ 47 w 71"/>
                  <a:gd name="T5" fmla="*/ 2 h 154"/>
                  <a:gd name="T6" fmla="*/ 35 w 71"/>
                  <a:gd name="T7" fmla="*/ 15 h 154"/>
                  <a:gd name="T8" fmla="*/ 22 w 71"/>
                  <a:gd name="T9" fmla="*/ 32 h 154"/>
                  <a:gd name="T10" fmla="*/ 15 w 71"/>
                  <a:gd name="T11" fmla="*/ 65 h 154"/>
                  <a:gd name="T12" fmla="*/ 11 w 71"/>
                  <a:gd name="T13" fmla="*/ 74 h 154"/>
                  <a:gd name="T14" fmla="*/ 10 w 71"/>
                  <a:gd name="T15" fmla="*/ 101 h 154"/>
                  <a:gd name="T16" fmla="*/ 8 w 71"/>
                  <a:gd name="T17" fmla="*/ 120 h 154"/>
                  <a:gd name="T18" fmla="*/ 0 w 71"/>
                  <a:gd name="T19" fmla="*/ 132 h 154"/>
                  <a:gd name="T20" fmla="*/ 19 w 71"/>
                  <a:gd name="T21" fmla="*/ 153 h 154"/>
                  <a:gd name="T22" fmla="*/ 10 w 71"/>
                  <a:gd name="T23" fmla="*/ 138 h 154"/>
                  <a:gd name="T24" fmla="*/ 11 w 71"/>
                  <a:gd name="T25" fmla="*/ 136 h 154"/>
                  <a:gd name="T26" fmla="*/ 24 w 71"/>
                  <a:gd name="T27" fmla="*/ 144 h 154"/>
                  <a:gd name="T28" fmla="*/ 40 w 71"/>
                  <a:gd name="T29" fmla="*/ 148 h 154"/>
                  <a:gd name="T30" fmla="*/ 19 w 71"/>
                  <a:gd name="T31" fmla="*/ 139 h 154"/>
                  <a:gd name="T32" fmla="*/ 11 w 71"/>
                  <a:gd name="T33" fmla="*/ 131 h 154"/>
                  <a:gd name="T34" fmla="*/ 11 w 71"/>
                  <a:gd name="T35" fmla="*/ 123 h 154"/>
                  <a:gd name="T36" fmla="*/ 24 w 71"/>
                  <a:gd name="T37" fmla="*/ 123 h 154"/>
                  <a:gd name="T38" fmla="*/ 11 w 71"/>
                  <a:gd name="T39" fmla="*/ 119 h 154"/>
                  <a:gd name="T40" fmla="*/ 11 w 71"/>
                  <a:gd name="T41" fmla="*/ 101 h 154"/>
                  <a:gd name="T42" fmla="*/ 15 w 71"/>
                  <a:gd name="T43" fmla="*/ 71 h 154"/>
                  <a:gd name="T44" fmla="*/ 25 w 71"/>
                  <a:gd name="T45" fmla="*/ 33 h 154"/>
                  <a:gd name="T46" fmla="*/ 33 w 71"/>
                  <a:gd name="T47" fmla="*/ 21 h 154"/>
                  <a:gd name="T48" fmla="*/ 47 w 71"/>
                  <a:gd name="T49" fmla="*/ 6 h 154"/>
                  <a:gd name="T50" fmla="*/ 55 w 71"/>
                  <a:gd name="T51" fmla="*/ 4 h 154"/>
                  <a:gd name="T52" fmla="*/ 70 w 71"/>
                  <a:gd name="T53" fmla="*/ 2 h 15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71"/>
                  <a:gd name="T82" fmla="*/ 0 h 154"/>
                  <a:gd name="T83" fmla="*/ 71 w 71"/>
                  <a:gd name="T84" fmla="*/ 154 h 154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71" h="154">
                    <a:moveTo>
                      <a:pt x="70" y="2"/>
                    </a:moveTo>
                    <a:lnTo>
                      <a:pt x="55" y="0"/>
                    </a:lnTo>
                    <a:lnTo>
                      <a:pt x="47" y="2"/>
                    </a:lnTo>
                    <a:lnTo>
                      <a:pt x="35" y="15"/>
                    </a:lnTo>
                    <a:lnTo>
                      <a:pt x="22" y="32"/>
                    </a:lnTo>
                    <a:lnTo>
                      <a:pt x="15" y="65"/>
                    </a:lnTo>
                    <a:lnTo>
                      <a:pt x="11" y="74"/>
                    </a:lnTo>
                    <a:lnTo>
                      <a:pt x="10" y="101"/>
                    </a:lnTo>
                    <a:lnTo>
                      <a:pt x="8" y="120"/>
                    </a:lnTo>
                    <a:lnTo>
                      <a:pt x="0" y="132"/>
                    </a:lnTo>
                    <a:lnTo>
                      <a:pt x="19" y="153"/>
                    </a:lnTo>
                    <a:lnTo>
                      <a:pt x="10" y="138"/>
                    </a:lnTo>
                    <a:lnTo>
                      <a:pt x="11" y="136"/>
                    </a:lnTo>
                    <a:lnTo>
                      <a:pt x="24" y="144"/>
                    </a:lnTo>
                    <a:lnTo>
                      <a:pt x="40" y="148"/>
                    </a:lnTo>
                    <a:lnTo>
                      <a:pt x="19" y="139"/>
                    </a:lnTo>
                    <a:lnTo>
                      <a:pt x="11" y="131"/>
                    </a:lnTo>
                    <a:lnTo>
                      <a:pt x="11" y="123"/>
                    </a:lnTo>
                    <a:lnTo>
                      <a:pt x="24" y="123"/>
                    </a:lnTo>
                    <a:lnTo>
                      <a:pt x="11" y="119"/>
                    </a:lnTo>
                    <a:lnTo>
                      <a:pt x="11" y="101"/>
                    </a:lnTo>
                    <a:lnTo>
                      <a:pt x="15" y="71"/>
                    </a:lnTo>
                    <a:lnTo>
                      <a:pt x="25" y="33"/>
                    </a:lnTo>
                    <a:lnTo>
                      <a:pt x="33" y="21"/>
                    </a:lnTo>
                    <a:lnTo>
                      <a:pt x="47" y="6"/>
                    </a:lnTo>
                    <a:lnTo>
                      <a:pt x="55" y="4"/>
                    </a:lnTo>
                    <a:lnTo>
                      <a:pt x="70" y="2"/>
                    </a:lnTo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  <p:grpSp>
            <p:nvGrpSpPr>
              <p:cNvPr id="45221" name="Group 13"/>
              <p:cNvGrpSpPr>
                <a:grpSpLocks/>
              </p:cNvGrpSpPr>
              <p:nvPr/>
            </p:nvGrpSpPr>
            <p:grpSpPr bwMode="auto">
              <a:xfrm>
                <a:off x="3649" y="2247"/>
                <a:ext cx="119" cy="196"/>
                <a:chOff x="3649" y="2247"/>
                <a:chExt cx="119" cy="196"/>
              </a:xfrm>
            </p:grpSpPr>
            <p:sp>
              <p:nvSpPr>
                <p:cNvPr id="45223" name="Freeform 14"/>
                <p:cNvSpPr>
                  <a:spLocks/>
                </p:cNvSpPr>
                <p:nvPr/>
              </p:nvSpPr>
              <p:spPr bwMode="auto">
                <a:xfrm>
                  <a:off x="3701" y="2354"/>
                  <a:ext cx="40" cy="44"/>
                </a:xfrm>
                <a:custGeom>
                  <a:avLst/>
                  <a:gdLst>
                    <a:gd name="T0" fmla="*/ 34 w 40"/>
                    <a:gd name="T1" fmla="*/ 0 h 44"/>
                    <a:gd name="T2" fmla="*/ 7 w 40"/>
                    <a:gd name="T3" fmla="*/ 25 h 44"/>
                    <a:gd name="T4" fmla="*/ 5 w 40"/>
                    <a:gd name="T5" fmla="*/ 22 h 44"/>
                    <a:gd name="T6" fmla="*/ 1 w 40"/>
                    <a:gd name="T7" fmla="*/ 32 h 44"/>
                    <a:gd name="T8" fmla="*/ 0 w 40"/>
                    <a:gd name="T9" fmla="*/ 39 h 44"/>
                    <a:gd name="T10" fmla="*/ 3 w 40"/>
                    <a:gd name="T11" fmla="*/ 35 h 44"/>
                    <a:gd name="T12" fmla="*/ 6 w 40"/>
                    <a:gd name="T13" fmla="*/ 28 h 44"/>
                    <a:gd name="T14" fmla="*/ 11 w 40"/>
                    <a:gd name="T15" fmla="*/ 43 h 44"/>
                    <a:gd name="T16" fmla="*/ 20 w 40"/>
                    <a:gd name="T17" fmla="*/ 31 h 44"/>
                    <a:gd name="T18" fmla="*/ 30 w 40"/>
                    <a:gd name="T19" fmla="*/ 14 h 44"/>
                    <a:gd name="T20" fmla="*/ 39 w 40"/>
                    <a:gd name="T21" fmla="*/ 3 h 44"/>
                    <a:gd name="T22" fmla="*/ 34 w 40"/>
                    <a:gd name="T23" fmla="*/ 0 h 4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0"/>
                    <a:gd name="T37" fmla="*/ 0 h 44"/>
                    <a:gd name="T38" fmla="*/ 40 w 40"/>
                    <a:gd name="T39" fmla="*/ 44 h 4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0" h="44">
                      <a:moveTo>
                        <a:pt x="34" y="0"/>
                      </a:moveTo>
                      <a:lnTo>
                        <a:pt x="7" y="25"/>
                      </a:lnTo>
                      <a:lnTo>
                        <a:pt x="5" y="22"/>
                      </a:lnTo>
                      <a:lnTo>
                        <a:pt x="1" y="32"/>
                      </a:lnTo>
                      <a:lnTo>
                        <a:pt x="0" y="39"/>
                      </a:lnTo>
                      <a:lnTo>
                        <a:pt x="3" y="35"/>
                      </a:lnTo>
                      <a:lnTo>
                        <a:pt x="6" y="28"/>
                      </a:lnTo>
                      <a:lnTo>
                        <a:pt x="11" y="43"/>
                      </a:lnTo>
                      <a:lnTo>
                        <a:pt x="20" y="31"/>
                      </a:lnTo>
                      <a:lnTo>
                        <a:pt x="30" y="14"/>
                      </a:lnTo>
                      <a:lnTo>
                        <a:pt x="39" y="3"/>
                      </a:lnTo>
                      <a:lnTo>
                        <a:pt x="34" y="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224" name="Freeform 15"/>
                <p:cNvSpPr>
                  <a:spLocks/>
                </p:cNvSpPr>
                <p:nvPr/>
              </p:nvSpPr>
              <p:spPr bwMode="auto">
                <a:xfrm>
                  <a:off x="3700" y="2384"/>
                  <a:ext cx="17" cy="57"/>
                </a:xfrm>
                <a:custGeom>
                  <a:avLst/>
                  <a:gdLst>
                    <a:gd name="T0" fmla="*/ 9 w 17"/>
                    <a:gd name="T1" fmla="*/ 0 h 57"/>
                    <a:gd name="T2" fmla="*/ 6 w 17"/>
                    <a:gd name="T3" fmla="*/ 3 h 57"/>
                    <a:gd name="T4" fmla="*/ 4 w 17"/>
                    <a:gd name="T5" fmla="*/ 5 h 57"/>
                    <a:gd name="T6" fmla="*/ 3 w 17"/>
                    <a:gd name="T7" fmla="*/ 8 h 57"/>
                    <a:gd name="T8" fmla="*/ 1 w 17"/>
                    <a:gd name="T9" fmla="*/ 12 h 57"/>
                    <a:gd name="T10" fmla="*/ 0 w 17"/>
                    <a:gd name="T11" fmla="*/ 16 h 57"/>
                    <a:gd name="T12" fmla="*/ 1 w 17"/>
                    <a:gd name="T13" fmla="*/ 21 h 57"/>
                    <a:gd name="T14" fmla="*/ 3 w 17"/>
                    <a:gd name="T15" fmla="*/ 25 h 57"/>
                    <a:gd name="T16" fmla="*/ 3 w 17"/>
                    <a:gd name="T17" fmla="*/ 28 h 57"/>
                    <a:gd name="T18" fmla="*/ 0 w 17"/>
                    <a:gd name="T19" fmla="*/ 38 h 57"/>
                    <a:gd name="T20" fmla="*/ 0 w 17"/>
                    <a:gd name="T21" fmla="*/ 43 h 57"/>
                    <a:gd name="T22" fmla="*/ 0 w 17"/>
                    <a:gd name="T23" fmla="*/ 48 h 57"/>
                    <a:gd name="T24" fmla="*/ 0 w 17"/>
                    <a:gd name="T25" fmla="*/ 56 h 57"/>
                    <a:gd name="T26" fmla="*/ 6 w 17"/>
                    <a:gd name="T27" fmla="*/ 39 h 57"/>
                    <a:gd name="T28" fmla="*/ 8 w 17"/>
                    <a:gd name="T29" fmla="*/ 27 h 57"/>
                    <a:gd name="T30" fmla="*/ 16 w 17"/>
                    <a:gd name="T31" fmla="*/ 13 h 57"/>
                    <a:gd name="T32" fmla="*/ 9 w 17"/>
                    <a:gd name="T33" fmla="*/ 0 h 5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7"/>
                    <a:gd name="T52" fmla="*/ 0 h 57"/>
                    <a:gd name="T53" fmla="*/ 17 w 17"/>
                    <a:gd name="T54" fmla="*/ 57 h 5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7" h="57">
                      <a:moveTo>
                        <a:pt x="9" y="0"/>
                      </a:moveTo>
                      <a:lnTo>
                        <a:pt x="6" y="3"/>
                      </a:lnTo>
                      <a:lnTo>
                        <a:pt x="4" y="5"/>
                      </a:lnTo>
                      <a:lnTo>
                        <a:pt x="3" y="8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1" y="21"/>
                      </a:lnTo>
                      <a:lnTo>
                        <a:pt x="3" y="25"/>
                      </a:lnTo>
                      <a:lnTo>
                        <a:pt x="3" y="28"/>
                      </a:lnTo>
                      <a:lnTo>
                        <a:pt x="0" y="38"/>
                      </a:lnTo>
                      <a:lnTo>
                        <a:pt x="0" y="43"/>
                      </a:lnTo>
                      <a:lnTo>
                        <a:pt x="0" y="48"/>
                      </a:lnTo>
                      <a:lnTo>
                        <a:pt x="0" y="56"/>
                      </a:lnTo>
                      <a:lnTo>
                        <a:pt x="6" y="39"/>
                      </a:lnTo>
                      <a:lnTo>
                        <a:pt x="8" y="27"/>
                      </a:lnTo>
                      <a:lnTo>
                        <a:pt x="16" y="13"/>
                      </a:lnTo>
                      <a:lnTo>
                        <a:pt x="9" y="0"/>
                      </a:lnTo>
                    </a:path>
                  </a:pathLst>
                </a:custGeom>
                <a:solidFill>
                  <a:srgbClr val="000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225" name="Freeform 16"/>
                <p:cNvSpPr>
                  <a:spLocks/>
                </p:cNvSpPr>
                <p:nvPr/>
              </p:nvSpPr>
              <p:spPr bwMode="auto">
                <a:xfrm>
                  <a:off x="3701" y="2385"/>
                  <a:ext cx="17" cy="28"/>
                </a:xfrm>
                <a:custGeom>
                  <a:avLst/>
                  <a:gdLst>
                    <a:gd name="T0" fmla="*/ 8 w 17"/>
                    <a:gd name="T1" fmla="*/ 0 h 28"/>
                    <a:gd name="T2" fmla="*/ 5 w 17"/>
                    <a:gd name="T3" fmla="*/ 2 h 28"/>
                    <a:gd name="T4" fmla="*/ 3 w 17"/>
                    <a:gd name="T5" fmla="*/ 4 h 28"/>
                    <a:gd name="T6" fmla="*/ 1 w 17"/>
                    <a:gd name="T7" fmla="*/ 7 h 28"/>
                    <a:gd name="T8" fmla="*/ 0 w 17"/>
                    <a:gd name="T9" fmla="*/ 11 h 28"/>
                    <a:gd name="T10" fmla="*/ 0 w 17"/>
                    <a:gd name="T11" fmla="*/ 15 h 28"/>
                    <a:gd name="T12" fmla="*/ 0 w 17"/>
                    <a:gd name="T13" fmla="*/ 19 h 28"/>
                    <a:gd name="T14" fmla="*/ 1 w 17"/>
                    <a:gd name="T15" fmla="*/ 23 h 28"/>
                    <a:gd name="T16" fmla="*/ 1 w 17"/>
                    <a:gd name="T17" fmla="*/ 26 h 28"/>
                    <a:gd name="T18" fmla="*/ 7 w 17"/>
                    <a:gd name="T19" fmla="*/ 27 h 28"/>
                    <a:gd name="T20" fmla="*/ 8 w 17"/>
                    <a:gd name="T21" fmla="*/ 24 h 28"/>
                    <a:gd name="T22" fmla="*/ 16 w 17"/>
                    <a:gd name="T23" fmla="*/ 12 h 28"/>
                    <a:gd name="T24" fmla="*/ 8 w 17"/>
                    <a:gd name="T25" fmla="*/ 0 h 2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7"/>
                    <a:gd name="T40" fmla="*/ 0 h 28"/>
                    <a:gd name="T41" fmla="*/ 17 w 17"/>
                    <a:gd name="T42" fmla="*/ 28 h 2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7" h="28">
                      <a:moveTo>
                        <a:pt x="8" y="0"/>
                      </a:moveTo>
                      <a:lnTo>
                        <a:pt x="5" y="2"/>
                      </a:lnTo>
                      <a:lnTo>
                        <a:pt x="3" y="4"/>
                      </a:lnTo>
                      <a:lnTo>
                        <a:pt x="1" y="7"/>
                      </a:lnTo>
                      <a:lnTo>
                        <a:pt x="0" y="11"/>
                      </a:lnTo>
                      <a:lnTo>
                        <a:pt x="0" y="15"/>
                      </a:lnTo>
                      <a:lnTo>
                        <a:pt x="0" y="19"/>
                      </a:lnTo>
                      <a:lnTo>
                        <a:pt x="1" y="23"/>
                      </a:lnTo>
                      <a:lnTo>
                        <a:pt x="1" y="26"/>
                      </a:lnTo>
                      <a:lnTo>
                        <a:pt x="7" y="27"/>
                      </a:lnTo>
                      <a:lnTo>
                        <a:pt x="8" y="24"/>
                      </a:lnTo>
                      <a:lnTo>
                        <a:pt x="16" y="12"/>
                      </a:lnTo>
                      <a:lnTo>
                        <a:pt x="8" y="0"/>
                      </a:lnTo>
                    </a:path>
                  </a:pathLst>
                </a:custGeom>
                <a:solidFill>
                  <a:srgbClr val="000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grpSp>
              <p:nvGrpSpPr>
                <p:cNvPr id="45226" name="Group 17"/>
                <p:cNvGrpSpPr>
                  <a:grpSpLocks/>
                </p:cNvGrpSpPr>
                <p:nvPr/>
              </p:nvGrpSpPr>
              <p:grpSpPr bwMode="auto">
                <a:xfrm>
                  <a:off x="3649" y="2247"/>
                  <a:ext cx="119" cy="135"/>
                  <a:chOff x="3649" y="2247"/>
                  <a:chExt cx="119" cy="135"/>
                </a:xfrm>
              </p:grpSpPr>
              <p:grpSp>
                <p:nvGrpSpPr>
                  <p:cNvPr id="45229" name="Group 18"/>
                  <p:cNvGrpSpPr>
                    <a:grpSpLocks/>
                  </p:cNvGrpSpPr>
                  <p:nvPr/>
                </p:nvGrpSpPr>
                <p:grpSpPr bwMode="auto">
                  <a:xfrm>
                    <a:off x="3662" y="2263"/>
                    <a:ext cx="87" cy="119"/>
                    <a:chOff x="3662" y="2263"/>
                    <a:chExt cx="87" cy="119"/>
                  </a:xfrm>
                </p:grpSpPr>
                <p:sp>
                  <p:nvSpPr>
                    <p:cNvPr id="45236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3662" y="2263"/>
                      <a:ext cx="87" cy="119"/>
                    </a:xfrm>
                    <a:custGeom>
                      <a:avLst/>
                      <a:gdLst>
                        <a:gd name="T0" fmla="*/ 26 w 87"/>
                        <a:gd name="T1" fmla="*/ 3 h 119"/>
                        <a:gd name="T2" fmla="*/ 20 w 87"/>
                        <a:gd name="T3" fmla="*/ 7 h 119"/>
                        <a:gd name="T4" fmla="*/ 14 w 87"/>
                        <a:gd name="T5" fmla="*/ 11 h 119"/>
                        <a:gd name="T6" fmla="*/ 11 w 87"/>
                        <a:gd name="T7" fmla="*/ 15 h 119"/>
                        <a:gd name="T8" fmla="*/ 6 w 87"/>
                        <a:gd name="T9" fmla="*/ 18 h 119"/>
                        <a:gd name="T10" fmla="*/ 3 w 87"/>
                        <a:gd name="T11" fmla="*/ 23 h 119"/>
                        <a:gd name="T12" fmla="*/ 1 w 87"/>
                        <a:gd name="T13" fmla="*/ 27 h 119"/>
                        <a:gd name="T14" fmla="*/ 0 w 87"/>
                        <a:gd name="T15" fmla="*/ 32 h 119"/>
                        <a:gd name="T16" fmla="*/ 0 w 87"/>
                        <a:gd name="T17" fmla="*/ 37 h 119"/>
                        <a:gd name="T18" fmla="*/ 0 w 87"/>
                        <a:gd name="T19" fmla="*/ 43 h 119"/>
                        <a:gd name="T20" fmla="*/ 0 w 87"/>
                        <a:gd name="T21" fmla="*/ 49 h 119"/>
                        <a:gd name="T22" fmla="*/ 0 w 87"/>
                        <a:gd name="T23" fmla="*/ 57 h 119"/>
                        <a:gd name="T24" fmla="*/ 2 w 87"/>
                        <a:gd name="T25" fmla="*/ 59 h 119"/>
                        <a:gd name="T26" fmla="*/ 5 w 87"/>
                        <a:gd name="T27" fmla="*/ 61 h 119"/>
                        <a:gd name="T28" fmla="*/ 5 w 87"/>
                        <a:gd name="T29" fmla="*/ 62 h 119"/>
                        <a:gd name="T30" fmla="*/ 5 w 87"/>
                        <a:gd name="T31" fmla="*/ 65 h 119"/>
                        <a:gd name="T32" fmla="*/ 4 w 87"/>
                        <a:gd name="T33" fmla="*/ 69 h 119"/>
                        <a:gd name="T34" fmla="*/ 1 w 87"/>
                        <a:gd name="T35" fmla="*/ 79 h 119"/>
                        <a:gd name="T36" fmla="*/ 1 w 87"/>
                        <a:gd name="T37" fmla="*/ 83 h 119"/>
                        <a:gd name="T38" fmla="*/ 4 w 87"/>
                        <a:gd name="T39" fmla="*/ 84 h 119"/>
                        <a:gd name="T40" fmla="*/ 7 w 87"/>
                        <a:gd name="T41" fmla="*/ 84 h 119"/>
                        <a:gd name="T42" fmla="*/ 10 w 87"/>
                        <a:gd name="T43" fmla="*/ 84 h 119"/>
                        <a:gd name="T44" fmla="*/ 13 w 87"/>
                        <a:gd name="T45" fmla="*/ 95 h 119"/>
                        <a:gd name="T46" fmla="*/ 13 w 87"/>
                        <a:gd name="T47" fmla="*/ 99 h 119"/>
                        <a:gd name="T48" fmla="*/ 15 w 87"/>
                        <a:gd name="T49" fmla="*/ 101 h 119"/>
                        <a:gd name="T50" fmla="*/ 17 w 87"/>
                        <a:gd name="T51" fmla="*/ 102 h 119"/>
                        <a:gd name="T52" fmla="*/ 17 w 87"/>
                        <a:gd name="T53" fmla="*/ 104 h 119"/>
                        <a:gd name="T54" fmla="*/ 17 w 87"/>
                        <a:gd name="T55" fmla="*/ 107 h 119"/>
                        <a:gd name="T56" fmla="*/ 18 w 87"/>
                        <a:gd name="T57" fmla="*/ 112 h 119"/>
                        <a:gd name="T58" fmla="*/ 21 w 87"/>
                        <a:gd name="T59" fmla="*/ 115 h 119"/>
                        <a:gd name="T60" fmla="*/ 23 w 87"/>
                        <a:gd name="T61" fmla="*/ 117 h 119"/>
                        <a:gd name="T62" fmla="*/ 27 w 87"/>
                        <a:gd name="T63" fmla="*/ 118 h 119"/>
                        <a:gd name="T64" fmla="*/ 31 w 87"/>
                        <a:gd name="T65" fmla="*/ 117 h 119"/>
                        <a:gd name="T66" fmla="*/ 36 w 87"/>
                        <a:gd name="T67" fmla="*/ 115 h 119"/>
                        <a:gd name="T68" fmla="*/ 42 w 87"/>
                        <a:gd name="T69" fmla="*/ 111 h 119"/>
                        <a:gd name="T70" fmla="*/ 45 w 87"/>
                        <a:gd name="T71" fmla="*/ 115 h 119"/>
                        <a:gd name="T72" fmla="*/ 83 w 87"/>
                        <a:gd name="T73" fmla="*/ 83 h 119"/>
                        <a:gd name="T74" fmla="*/ 80 w 87"/>
                        <a:gd name="T75" fmla="*/ 78 h 119"/>
                        <a:gd name="T76" fmla="*/ 83 w 87"/>
                        <a:gd name="T77" fmla="*/ 71 h 119"/>
                        <a:gd name="T78" fmla="*/ 85 w 87"/>
                        <a:gd name="T79" fmla="*/ 61 h 119"/>
                        <a:gd name="T80" fmla="*/ 86 w 87"/>
                        <a:gd name="T81" fmla="*/ 50 h 119"/>
                        <a:gd name="T82" fmla="*/ 86 w 87"/>
                        <a:gd name="T83" fmla="*/ 40 h 119"/>
                        <a:gd name="T84" fmla="*/ 83 w 87"/>
                        <a:gd name="T85" fmla="*/ 25 h 119"/>
                        <a:gd name="T86" fmla="*/ 80 w 87"/>
                        <a:gd name="T87" fmla="*/ 12 h 119"/>
                        <a:gd name="T88" fmla="*/ 75 w 87"/>
                        <a:gd name="T89" fmla="*/ 2 h 119"/>
                        <a:gd name="T90" fmla="*/ 61 w 87"/>
                        <a:gd name="T91" fmla="*/ 0 h 119"/>
                        <a:gd name="T92" fmla="*/ 37 w 87"/>
                        <a:gd name="T93" fmla="*/ 0 h 119"/>
                        <a:gd name="T94" fmla="*/ 26 w 87"/>
                        <a:gd name="T95" fmla="*/ 3 h 119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w 87"/>
                        <a:gd name="T145" fmla="*/ 0 h 119"/>
                        <a:gd name="T146" fmla="*/ 87 w 87"/>
                        <a:gd name="T147" fmla="*/ 119 h 119"/>
                      </a:gdLst>
                      <a:ahLst/>
                      <a:cxnLst>
                        <a:cxn ang="T96">
                          <a:pos x="T0" y="T1"/>
                        </a:cxn>
                        <a:cxn ang="T97">
                          <a:pos x="T2" y="T3"/>
                        </a:cxn>
                        <a:cxn ang="T98">
                          <a:pos x="T4" y="T5"/>
                        </a:cxn>
                        <a:cxn ang="T99">
                          <a:pos x="T6" y="T7"/>
                        </a:cxn>
                        <a:cxn ang="T100">
                          <a:pos x="T8" y="T9"/>
                        </a:cxn>
                        <a:cxn ang="T101">
                          <a:pos x="T10" y="T11"/>
                        </a:cxn>
                        <a:cxn ang="T102">
                          <a:pos x="T12" y="T13"/>
                        </a:cxn>
                        <a:cxn ang="T103">
                          <a:pos x="T14" y="T15"/>
                        </a:cxn>
                        <a:cxn ang="T104">
                          <a:pos x="T16" y="T17"/>
                        </a:cxn>
                        <a:cxn ang="T105">
                          <a:pos x="T18" y="T19"/>
                        </a:cxn>
                        <a:cxn ang="T106">
                          <a:pos x="T20" y="T21"/>
                        </a:cxn>
                        <a:cxn ang="T107">
                          <a:pos x="T22" y="T23"/>
                        </a:cxn>
                        <a:cxn ang="T108">
                          <a:pos x="T24" y="T25"/>
                        </a:cxn>
                        <a:cxn ang="T109">
                          <a:pos x="T26" y="T27"/>
                        </a:cxn>
                        <a:cxn ang="T110">
                          <a:pos x="T28" y="T29"/>
                        </a:cxn>
                        <a:cxn ang="T111">
                          <a:pos x="T30" y="T31"/>
                        </a:cxn>
                        <a:cxn ang="T112">
                          <a:pos x="T32" y="T33"/>
                        </a:cxn>
                        <a:cxn ang="T113">
                          <a:pos x="T34" y="T35"/>
                        </a:cxn>
                        <a:cxn ang="T114">
                          <a:pos x="T36" y="T37"/>
                        </a:cxn>
                        <a:cxn ang="T115">
                          <a:pos x="T38" y="T39"/>
                        </a:cxn>
                        <a:cxn ang="T116">
                          <a:pos x="T40" y="T41"/>
                        </a:cxn>
                        <a:cxn ang="T117">
                          <a:pos x="T42" y="T43"/>
                        </a:cxn>
                        <a:cxn ang="T118">
                          <a:pos x="T44" y="T45"/>
                        </a:cxn>
                        <a:cxn ang="T119">
                          <a:pos x="T46" y="T47"/>
                        </a:cxn>
                        <a:cxn ang="T120">
                          <a:pos x="T48" y="T49"/>
                        </a:cxn>
                        <a:cxn ang="T121">
                          <a:pos x="T50" y="T51"/>
                        </a:cxn>
                        <a:cxn ang="T122">
                          <a:pos x="T52" y="T53"/>
                        </a:cxn>
                        <a:cxn ang="T123">
                          <a:pos x="T54" y="T55"/>
                        </a:cxn>
                        <a:cxn ang="T124">
                          <a:pos x="T56" y="T57"/>
                        </a:cxn>
                        <a:cxn ang="T125">
                          <a:pos x="T58" y="T59"/>
                        </a:cxn>
                        <a:cxn ang="T126">
                          <a:pos x="T60" y="T61"/>
                        </a:cxn>
                        <a:cxn ang="T127">
                          <a:pos x="T62" y="T63"/>
                        </a:cxn>
                        <a:cxn ang="T128">
                          <a:pos x="T64" y="T65"/>
                        </a:cxn>
                        <a:cxn ang="T129">
                          <a:pos x="T66" y="T67"/>
                        </a:cxn>
                        <a:cxn ang="T130">
                          <a:pos x="T68" y="T69"/>
                        </a:cxn>
                        <a:cxn ang="T131">
                          <a:pos x="T70" y="T71"/>
                        </a:cxn>
                        <a:cxn ang="T132">
                          <a:pos x="T72" y="T73"/>
                        </a:cxn>
                        <a:cxn ang="T133">
                          <a:pos x="T74" y="T75"/>
                        </a:cxn>
                        <a:cxn ang="T134">
                          <a:pos x="T76" y="T77"/>
                        </a:cxn>
                        <a:cxn ang="T135">
                          <a:pos x="T78" y="T79"/>
                        </a:cxn>
                        <a:cxn ang="T136">
                          <a:pos x="T80" y="T81"/>
                        </a:cxn>
                        <a:cxn ang="T137">
                          <a:pos x="T82" y="T83"/>
                        </a:cxn>
                        <a:cxn ang="T138">
                          <a:pos x="T84" y="T85"/>
                        </a:cxn>
                        <a:cxn ang="T139">
                          <a:pos x="T86" y="T87"/>
                        </a:cxn>
                        <a:cxn ang="T140">
                          <a:pos x="T88" y="T89"/>
                        </a:cxn>
                        <a:cxn ang="T141">
                          <a:pos x="T90" y="T91"/>
                        </a:cxn>
                        <a:cxn ang="T142">
                          <a:pos x="T92" y="T93"/>
                        </a:cxn>
                        <a:cxn ang="T143">
                          <a:pos x="T94" y="T95"/>
                        </a:cxn>
                      </a:cxnLst>
                      <a:rect l="T144" t="T145" r="T146" b="T147"/>
                      <a:pathLst>
                        <a:path w="87" h="119">
                          <a:moveTo>
                            <a:pt x="26" y="3"/>
                          </a:moveTo>
                          <a:lnTo>
                            <a:pt x="20" y="7"/>
                          </a:lnTo>
                          <a:lnTo>
                            <a:pt x="14" y="11"/>
                          </a:lnTo>
                          <a:lnTo>
                            <a:pt x="11" y="15"/>
                          </a:lnTo>
                          <a:lnTo>
                            <a:pt x="6" y="18"/>
                          </a:lnTo>
                          <a:lnTo>
                            <a:pt x="3" y="23"/>
                          </a:lnTo>
                          <a:lnTo>
                            <a:pt x="1" y="27"/>
                          </a:lnTo>
                          <a:lnTo>
                            <a:pt x="0" y="32"/>
                          </a:lnTo>
                          <a:lnTo>
                            <a:pt x="0" y="37"/>
                          </a:lnTo>
                          <a:lnTo>
                            <a:pt x="0" y="43"/>
                          </a:lnTo>
                          <a:lnTo>
                            <a:pt x="0" y="49"/>
                          </a:lnTo>
                          <a:lnTo>
                            <a:pt x="0" y="57"/>
                          </a:lnTo>
                          <a:lnTo>
                            <a:pt x="2" y="59"/>
                          </a:lnTo>
                          <a:lnTo>
                            <a:pt x="5" y="61"/>
                          </a:lnTo>
                          <a:lnTo>
                            <a:pt x="5" y="62"/>
                          </a:lnTo>
                          <a:lnTo>
                            <a:pt x="5" y="65"/>
                          </a:lnTo>
                          <a:lnTo>
                            <a:pt x="4" y="69"/>
                          </a:lnTo>
                          <a:lnTo>
                            <a:pt x="1" y="79"/>
                          </a:lnTo>
                          <a:lnTo>
                            <a:pt x="1" y="83"/>
                          </a:lnTo>
                          <a:lnTo>
                            <a:pt x="4" y="84"/>
                          </a:lnTo>
                          <a:lnTo>
                            <a:pt x="7" y="84"/>
                          </a:lnTo>
                          <a:lnTo>
                            <a:pt x="10" y="84"/>
                          </a:lnTo>
                          <a:lnTo>
                            <a:pt x="13" y="95"/>
                          </a:lnTo>
                          <a:lnTo>
                            <a:pt x="13" y="99"/>
                          </a:lnTo>
                          <a:lnTo>
                            <a:pt x="15" y="101"/>
                          </a:lnTo>
                          <a:lnTo>
                            <a:pt x="17" y="102"/>
                          </a:lnTo>
                          <a:lnTo>
                            <a:pt x="17" y="104"/>
                          </a:lnTo>
                          <a:lnTo>
                            <a:pt x="17" y="107"/>
                          </a:lnTo>
                          <a:lnTo>
                            <a:pt x="18" y="112"/>
                          </a:lnTo>
                          <a:lnTo>
                            <a:pt x="21" y="115"/>
                          </a:lnTo>
                          <a:lnTo>
                            <a:pt x="23" y="117"/>
                          </a:lnTo>
                          <a:lnTo>
                            <a:pt x="27" y="118"/>
                          </a:lnTo>
                          <a:lnTo>
                            <a:pt x="31" y="117"/>
                          </a:lnTo>
                          <a:lnTo>
                            <a:pt x="36" y="115"/>
                          </a:lnTo>
                          <a:lnTo>
                            <a:pt x="42" y="111"/>
                          </a:lnTo>
                          <a:lnTo>
                            <a:pt x="45" y="115"/>
                          </a:lnTo>
                          <a:lnTo>
                            <a:pt x="83" y="83"/>
                          </a:lnTo>
                          <a:lnTo>
                            <a:pt x="80" y="78"/>
                          </a:lnTo>
                          <a:lnTo>
                            <a:pt x="83" y="71"/>
                          </a:lnTo>
                          <a:lnTo>
                            <a:pt x="85" y="61"/>
                          </a:lnTo>
                          <a:lnTo>
                            <a:pt x="86" y="50"/>
                          </a:lnTo>
                          <a:lnTo>
                            <a:pt x="86" y="40"/>
                          </a:lnTo>
                          <a:lnTo>
                            <a:pt x="83" y="25"/>
                          </a:lnTo>
                          <a:lnTo>
                            <a:pt x="80" y="12"/>
                          </a:lnTo>
                          <a:lnTo>
                            <a:pt x="75" y="2"/>
                          </a:lnTo>
                          <a:lnTo>
                            <a:pt x="61" y="0"/>
                          </a:lnTo>
                          <a:lnTo>
                            <a:pt x="37" y="0"/>
                          </a:lnTo>
                          <a:lnTo>
                            <a:pt x="26" y="3"/>
                          </a:lnTo>
                        </a:path>
                      </a:pathLst>
                    </a:custGeom>
                    <a:solidFill>
                      <a:srgbClr val="FF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fr-FR" sz="2215"/>
                    </a:p>
                  </p:txBody>
                </p:sp>
                <p:grpSp>
                  <p:nvGrpSpPr>
                    <p:cNvPr id="45237" name="Group 2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698" y="2324"/>
                      <a:ext cx="21" cy="36"/>
                      <a:chOff x="3698" y="2324"/>
                      <a:chExt cx="21" cy="36"/>
                    </a:xfrm>
                  </p:grpSpPr>
                  <p:sp>
                    <p:nvSpPr>
                      <p:cNvPr id="45239" name="Freeform 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698" y="2324"/>
                        <a:ext cx="17" cy="17"/>
                      </a:xfrm>
                      <a:custGeom>
                        <a:avLst/>
                        <a:gdLst>
                          <a:gd name="T0" fmla="*/ 0 w 17"/>
                          <a:gd name="T1" fmla="*/ 6 h 17"/>
                          <a:gd name="T2" fmla="*/ 1 w 17"/>
                          <a:gd name="T3" fmla="*/ 3 h 17"/>
                          <a:gd name="T4" fmla="*/ 3 w 17"/>
                          <a:gd name="T5" fmla="*/ 1 h 17"/>
                          <a:gd name="T6" fmla="*/ 3 w 17"/>
                          <a:gd name="T7" fmla="*/ 0 h 17"/>
                          <a:gd name="T8" fmla="*/ 7 w 17"/>
                          <a:gd name="T9" fmla="*/ 0 h 17"/>
                          <a:gd name="T10" fmla="*/ 8 w 17"/>
                          <a:gd name="T11" fmla="*/ 0 h 17"/>
                          <a:gd name="T12" fmla="*/ 10 w 17"/>
                          <a:gd name="T13" fmla="*/ 0 h 17"/>
                          <a:gd name="T14" fmla="*/ 12 w 17"/>
                          <a:gd name="T15" fmla="*/ 1 h 17"/>
                          <a:gd name="T16" fmla="*/ 14 w 17"/>
                          <a:gd name="T17" fmla="*/ 3 h 17"/>
                          <a:gd name="T18" fmla="*/ 16 w 17"/>
                          <a:gd name="T19" fmla="*/ 5 h 17"/>
                          <a:gd name="T20" fmla="*/ 16 w 17"/>
                          <a:gd name="T21" fmla="*/ 8 h 17"/>
                          <a:gd name="T22" fmla="*/ 16 w 17"/>
                          <a:gd name="T23" fmla="*/ 11 h 17"/>
                          <a:gd name="T24" fmla="*/ 14 w 17"/>
                          <a:gd name="T25" fmla="*/ 13 h 17"/>
                          <a:gd name="T26" fmla="*/ 12 w 17"/>
                          <a:gd name="T27" fmla="*/ 16 h 17"/>
                          <a:gd name="T28" fmla="*/ 10 w 17"/>
                          <a:gd name="T29" fmla="*/ 13 h 17"/>
                          <a:gd name="T30" fmla="*/ 12 w 17"/>
                          <a:gd name="T31" fmla="*/ 11 h 17"/>
                          <a:gd name="T32" fmla="*/ 12 w 17"/>
                          <a:gd name="T33" fmla="*/ 8 h 17"/>
                          <a:gd name="T34" fmla="*/ 10 w 17"/>
                          <a:gd name="T35" fmla="*/ 9 h 17"/>
                          <a:gd name="T36" fmla="*/ 7 w 17"/>
                          <a:gd name="T37" fmla="*/ 10 h 17"/>
                          <a:gd name="T38" fmla="*/ 5 w 17"/>
                          <a:gd name="T39" fmla="*/ 8 h 17"/>
                          <a:gd name="T40" fmla="*/ 8 w 17"/>
                          <a:gd name="T41" fmla="*/ 7 h 17"/>
                          <a:gd name="T42" fmla="*/ 10 w 17"/>
                          <a:gd name="T43" fmla="*/ 7 h 17"/>
                          <a:gd name="T44" fmla="*/ 10 w 17"/>
                          <a:gd name="T45" fmla="*/ 5 h 17"/>
                          <a:gd name="T46" fmla="*/ 10 w 17"/>
                          <a:gd name="T47" fmla="*/ 4 h 17"/>
                          <a:gd name="T48" fmla="*/ 12 w 17"/>
                          <a:gd name="T49" fmla="*/ 4 h 17"/>
                          <a:gd name="T50" fmla="*/ 12 w 17"/>
                          <a:gd name="T51" fmla="*/ 2 h 17"/>
                          <a:gd name="T52" fmla="*/ 12 w 17"/>
                          <a:gd name="T53" fmla="*/ 1 h 17"/>
                          <a:gd name="T54" fmla="*/ 8 w 17"/>
                          <a:gd name="T55" fmla="*/ 1 h 17"/>
                          <a:gd name="T56" fmla="*/ 5 w 17"/>
                          <a:gd name="T57" fmla="*/ 1 h 17"/>
                          <a:gd name="T58" fmla="*/ 3 w 17"/>
                          <a:gd name="T59" fmla="*/ 3 h 17"/>
                          <a:gd name="T60" fmla="*/ 0 w 17"/>
                          <a:gd name="T61" fmla="*/ 6 h 17"/>
                          <a:gd name="T62" fmla="*/ 0 60000 65536"/>
                          <a:gd name="T63" fmla="*/ 0 60000 65536"/>
                          <a:gd name="T64" fmla="*/ 0 60000 65536"/>
                          <a:gd name="T65" fmla="*/ 0 60000 65536"/>
                          <a:gd name="T66" fmla="*/ 0 60000 65536"/>
                          <a:gd name="T67" fmla="*/ 0 60000 65536"/>
                          <a:gd name="T68" fmla="*/ 0 60000 65536"/>
                          <a:gd name="T69" fmla="*/ 0 60000 65536"/>
                          <a:gd name="T70" fmla="*/ 0 60000 65536"/>
                          <a:gd name="T71" fmla="*/ 0 60000 65536"/>
                          <a:gd name="T72" fmla="*/ 0 60000 65536"/>
                          <a:gd name="T73" fmla="*/ 0 60000 65536"/>
                          <a:gd name="T74" fmla="*/ 0 60000 65536"/>
                          <a:gd name="T75" fmla="*/ 0 60000 65536"/>
                          <a:gd name="T76" fmla="*/ 0 60000 65536"/>
                          <a:gd name="T77" fmla="*/ 0 60000 65536"/>
                          <a:gd name="T78" fmla="*/ 0 60000 65536"/>
                          <a:gd name="T79" fmla="*/ 0 60000 65536"/>
                          <a:gd name="T80" fmla="*/ 0 60000 65536"/>
                          <a:gd name="T81" fmla="*/ 0 60000 65536"/>
                          <a:gd name="T82" fmla="*/ 0 60000 65536"/>
                          <a:gd name="T83" fmla="*/ 0 60000 65536"/>
                          <a:gd name="T84" fmla="*/ 0 60000 65536"/>
                          <a:gd name="T85" fmla="*/ 0 60000 65536"/>
                          <a:gd name="T86" fmla="*/ 0 60000 65536"/>
                          <a:gd name="T87" fmla="*/ 0 60000 65536"/>
                          <a:gd name="T88" fmla="*/ 0 60000 65536"/>
                          <a:gd name="T89" fmla="*/ 0 60000 65536"/>
                          <a:gd name="T90" fmla="*/ 0 60000 65536"/>
                          <a:gd name="T91" fmla="*/ 0 60000 65536"/>
                          <a:gd name="T92" fmla="*/ 0 60000 65536"/>
                          <a:gd name="T93" fmla="*/ 0 w 17"/>
                          <a:gd name="T94" fmla="*/ 0 h 17"/>
                          <a:gd name="T95" fmla="*/ 17 w 17"/>
                          <a:gd name="T96" fmla="*/ 17 h 17"/>
                        </a:gdLst>
                        <a:ahLst/>
                        <a:cxnLst>
                          <a:cxn ang="T62">
                            <a:pos x="T0" y="T1"/>
                          </a:cxn>
                          <a:cxn ang="T63">
                            <a:pos x="T2" y="T3"/>
                          </a:cxn>
                          <a:cxn ang="T64">
                            <a:pos x="T4" y="T5"/>
                          </a:cxn>
                          <a:cxn ang="T65">
                            <a:pos x="T6" y="T7"/>
                          </a:cxn>
                          <a:cxn ang="T66">
                            <a:pos x="T8" y="T9"/>
                          </a:cxn>
                          <a:cxn ang="T67">
                            <a:pos x="T10" y="T11"/>
                          </a:cxn>
                          <a:cxn ang="T68">
                            <a:pos x="T12" y="T13"/>
                          </a:cxn>
                          <a:cxn ang="T69">
                            <a:pos x="T14" y="T15"/>
                          </a:cxn>
                          <a:cxn ang="T70">
                            <a:pos x="T16" y="T17"/>
                          </a:cxn>
                          <a:cxn ang="T71">
                            <a:pos x="T18" y="T19"/>
                          </a:cxn>
                          <a:cxn ang="T72">
                            <a:pos x="T20" y="T21"/>
                          </a:cxn>
                          <a:cxn ang="T73">
                            <a:pos x="T22" y="T23"/>
                          </a:cxn>
                          <a:cxn ang="T74">
                            <a:pos x="T24" y="T25"/>
                          </a:cxn>
                          <a:cxn ang="T75">
                            <a:pos x="T26" y="T27"/>
                          </a:cxn>
                          <a:cxn ang="T76">
                            <a:pos x="T28" y="T29"/>
                          </a:cxn>
                          <a:cxn ang="T77">
                            <a:pos x="T30" y="T31"/>
                          </a:cxn>
                          <a:cxn ang="T78">
                            <a:pos x="T32" y="T33"/>
                          </a:cxn>
                          <a:cxn ang="T79">
                            <a:pos x="T34" y="T35"/>
                          </a:cxn>
                          <a:cxn ang="T80">
                            <a:pos x="T36" y="T37"/>
                          </a:cxn>
                          <a:cxn ang="T81">
                            <a:pos x="T38" y="T39"/>
                          </a:cxn>
                          <a:cxn ang="T82">
                            <a:pos x="T40" y="T41"/>
                          </a:cxn>
                          <a:cxn ang="T83">
                            <a:pos x="T42" y="T43"/>
                          </a:cxn>
                          <a:cxn ang="T84">
                            <a:pos x="T44" y="T45"/>
                          </a:cxn>
                          <a:cxn ang="T85">
                            <a:pos x="T46" y="T47"/>
                          </a:cxn>
                          <a:cxn ang="T86">
                            <a:pos x="T48" y="T49"/>
                          </a:cxn>
                          <a:cxn ang="T87">
                            <a:pos x="T50" y="T51"/>
                          </a:cxn>
                          <a:cxn ang="T88">
                            <a:pos x="T52" y="T53"/>
                          </a:cxn>
                          <a:cxn ang="T89">
                            <a:pos x="T54" y="T55"/>
                          </a:cxn>
                          <a:cxn ang="T90">
                            <a:pos x="T56" y="T57"/>
                          </a:cxn>
                          <a:cxn ang="T91">
                            <a:pos x="T58" y="T59"/>
                          </a:cxn>
                          <a:cxn ang="T92">
                            <a:pos x="T60" y="T61"/>
                          </a:cxn>
                        </a:cxnLst>
                        <a:rect l="T93" t="T94" r="T95" b="T96"/>
                        <a:pathLst>
                          <a:path w="17" h="17">
                            <a:moveTo>
                              <a:pt x="0" y="6"/>
                            </a:moveTo>
                            <a:lnTo>
                              <a:pt x="1" y="3"/>
                            </a:lnTo>
                            <a:lnTo>
                              <a:pt x="3" y="1"/>
                            </a:lnTo>
                            <a:lnTo>
                              <a:pt x="3" y="0"/>
                            </a:lnTo>
                            <a:lnTo>
                              <a:pt x="7" y="0"/>
                            </a:lnTo>
                            <a:lnTo>
                              <a:pt x="8" y="0"/>
                            </a:lnTo>
                            <a:lnTo>
                              <a:pt x="10" y="0"/>
                            </a:lnTo>
                            <a:lnTo>
                              <a:pt x="12" y="1"/>
                            </a:lnTo>
                            <a:lnTo>
                              <a:pt x="14" y="3"/>
                            </a:lnTo>
                            <a:lnTo>
                              <a:pt x="16" y="5"/>
                            </a:lnTo>
                            <a:lnTo>
                              <a:pt x="16" y="8"/>
                            </a:lnTo>
                            <a:lnTo>
                              <a:pt x="16" y="11"/>
                            </a:lnTo>
                            <a:lnTo>
                              <a:pt x="14" y="13"/>
                            </a:lnTo>
                            <a:lnTo>
                              <a:pt x="12" y="16"/>
                            </a:lnTo>
                            <a:lnTo>
                              <a:pt x="10" y="13"/>
                            </a:lnTo>
                            <a:lnTo>
                              <a:pt x="12" y="11"/>
                            </a:lnTo>
                            <a:lnTo>
                              <a:pt x="12" y="8"/>
                            </a:lnTo>
                            <a:lnTo>
                              <a:pt x="10" y="9"/>
                            </a:lnTo>
                            <a:lnTo>
                              <a:pt x="7" y="10"/>
                            </a:lnTo>
                            <a:lnTo>
                              <a:pt x="5" y="8"/>
                            </a:lnTo>
                            <a:lnTo>
                              <a:pt x="8" y="7"/>
                            </a:lnTo>
                            <a:lnTo>
                              <a:pt x="10" y="7"/>
                            </a:lnTo>
                            <a:lnTo>
                              <a:pt x="10" y="5"/>
                            </a:lnTo>
                            <a:lnTo>
                              <a:pt x="10" y="4"/>
                            </a:lnTo>
                            <a:lnTo>
                              <a:pt x="12" y="4"/>
                            </a:lnTo>
                            <a:lnTo>
                              <a:pt x="12" y="2"/>
                            </a:lnTo>
                            <a:lnTo>
                              <a:pt x="12" y="1"/>
                            </a:lnTo>
                            <a:lnTo>
                              <a:pt x="8" y="1"/>
                            </a:lnTo>
                            <a:lnTo>
                              <a:pt x="5" y="1"/>
                            </a:lnTo>
                            <a:lnTo>
                              <a:pt x="3" y="3"/>
                            </a:lnTo>
                            <a:lnTo>
                              <a:pt x="0" y="6"/>
                            </a:lnTo>
                          </a:path>
                        </a:pathLst>
                      </a:custGeom>
                      <a:solidFill>
                        <a:srgbClr val="E0A08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12700" cap="rnd" cmpd="sng">
                            <a:solidFill>
                              <a:srgbClr val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fr-FR" sz="2215"/>
                      </a:p>
                    </p:txBody>
                  </p:sp>
                  <p:sp>
                    <p:nvSpPr>
                      <p:cNvPr id="45240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702" y="2343"/>
                        <a:ext cx="17" cy="17"/>
                      </a:xfrm>
                      <a:custGeom>
                        <a:avLst/>
                        <a:gdLst>
                          <a:gd name="T0" fmla="*/ 12 w 17"/>
                          <a:gd name="T1" fmla="*/ 0 h 17"/>
                          <a:gd name="T2" fmla="*/ 10 w 17"/>
                          <a:gd name="T3" fmla="*/ 4 h 17"/>
                          <a:gd name="T4" fmla="*/ 8 w 17"/>
                          <a:gd name="T5" fmla="*/ 9 h 17"/>
                          <a:gd name="T6" fmla="*/ 6 w 17"/>
                          <a:gd name="T7" fmla="*/ 9 h 17"/>
                          <a:gd name="T8" fmla="*/ 4 w 17"/>
                          <a:gd name="T9" fmla="*/ 9 h 17"/>
                          <a:gd name="T10" fmla="*/ 0 w 17"/>
                          <a:gd name="T11" fmla="*/ 9 h 17"/>
                          <a:gd name="T12" fmla="*/ 8 w 17"/>
                          <a:gd name="T13" fmla="*/ 11 h 17"/>
                          <a:gd name="T14" fmla="*/ 12 w 17"/>
                          <a:gd name="T15" fmla="*/ 13 h 17"/>
                          <a:gd name="T16" fmla="*/ 16 w 17"/>
                          <a:gd name="T17" fmla="*/ 16 h 17"/>
                          <a:gd name="T18" fmla="*/ 12 w 17"/>
                          <a:gd name="T19" fmla="*/ 11 h 17"/>
                          <a:gd name="T20" fmla="*/ 12 w 17"/>
                          <a:gd name="T21" fmla="*/ 4 h 17"/>
                          <a:gd name="T22" fmla="*/ 12 w 17"/>
                          <a:gd name="T23" fmla="*/ 0 h 17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  <a:gd name="T36" fmla="*/ 0 w 17"/>
                          <a:gd name="T37" fmla="*/ 0 h 17"/>
                          <a:gd name="T38" fmla="*/ 17 w 17"/>
                          <a:gd name="T39" fmla="*/ 17 h 17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T36" t="T37" r="T38" b="T39"/>
                        <a:pathLst>
                          <a:path w="17" h="17">
                            <a:moveTo>
                              <a:pt x="12" y="0"/>
                            </a:moveTo>
                            <a:lnTo>
                              <a:pt x="10" y="4"/>
                            </a:lnTo>
                            <a:lnTo>
                              <a:pt x="8" y="9"/>
                            </a:lnTo>
                            <a:lnTo>
                              <a:pt x="6" y="9"/>
                            </a:lnTo>
                            <a:lnTo>
                              <a:pt x="4" y="9"/>
                            </a:lnTo>
                            <a:lnTo>
                              <a:pt x="0" y="9"/>
                            </a:lnTo>
                            <a:lnTo>
                              <a:pt x="8" y="11"/>
                            </a:lnTo>
                            <a:lnTo>
                              <a:pt x="12" y="13"/>
                            </a:lnTo>
                            <a:lnTo>
                              <a:pt x="16" y="16"/>
                            </a:lnTo>
                            <a:lnTo>
                              <a:pt x="12" y="11"/>
                            </a:lnTo>
                            <a:lnTo>
                              <a:pt x="12" y="4"/>
                            </a:lnTo>
                            <a:lnTo>
                              <a:pt x="12" y="0"/>
                            </a:lnTo>
                          </a:path>
                        </a:pathLst>
                      </a:custGeom>
                      <a:solidFill>
                        <a:srgbClr val="E0A08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12700" cap="rnd" cmpd="sng">
                            <a:solidFill>
                              <a:srgbClr val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fr-FR" sz="2215"/>
                      </a:p>
                    </p:txBody>
                  </p:sp>
                </p:grpSp>
                <p:sp>
                  <p:nvSpPr>
                    <p:cNvPr id="45238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3677" y="2341"/>
                      <a:ext cx="17" cy="17"/>
                    </a:xfrm>
                    <a:custGeom>
                      <a:avLst/>
                      <a:gdLst>
                        <a:gd name="T0" fmla="*/ 2 w 17"/>
                        <a:gd name="T1" fmla="*/ 0 h 17"/>
                        <a:gd name="T2" fmla="*/ 5 w 17"/>
                        <a:gd name="T3" fmla="*/ 1 h 17"/>
                        <a:gd name="T4" fmla="*/ 5 w 17"/>
                        <a:gd name="T5" fmla="*/ 2 h 17"/>
                        <a:gd name="T6" fmla="*/ 2 w 17"/>
                        <a:gd name="T7" fmla="*/ 4 h 17"/>
                        <a:gd name="T8" fmla="*/ 2 w 17"/>
                        <a:gd name="T9" fmla="*/ 5 h 17"/>
                        <a:gd name="T10" fmla="*/ 0 w 17"/>
                        <a:gd name="T11" fmla="*/ 7 h 17"/>
                        <a:gd name="T12" fmla="*/ 2 w 17"/>
                        <a:gd name="T13" fmla="*/ 8 h 17"/>
                        <a:gd name="T14" fmla="*/ 5 w 17"/>
                        <a:gd name="T15" fmla="*/ 8 h 17"/>
                        <a:gd name="T16" fmla="*/ 10 w 17"/>
                        <a:gd name="T17" fmla="*/ 10 h 17"/>
                        <a:gd name="T18" fmla="*/ 16 w 17"/>
                        <a:gd name="T19" fmla="*/ 16 h 17"/>
                        <a:gd name="T20" fmla="*/ 8 w 17"/>
                        <a:gd name="T21" fmla="*/ 7 h 17"/>
                        <a:gd name="T22" fmla="*/ 5 w 17"/>
                        <a:gd name="T23" fmla="*/ 4 h 17"/>
                        <a:gd name="T24" fmla="*/ 5 w 17"/>
                        <a:gd name="T25" fmla="*/ 2 h 17"/>
                        <a:gd name="T26" fmla="*/ 5 w 17"/>
                        <a:gd name="T27" fmla="*/ 1 h 17"/>
                        <a:gd name="T28" fmla="*/ 2 w 17"/>
                        <a:gd name="T29" fmla="*/ 0 h 17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w 17"/>
                        <a:gd name="T46" fmla="*/ 0 h 17"/>
                        <a:gd name="T47" fmla="*/ 17 w 17"/>
                        <a:gd name="T48" fmla="*/ 17 h 17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T45" t="T46" r="T47" b="T48"/>
                      <a:pathLst>
                        <a:path w="17" h="17">
                          <a:moveTo>
                            <a:pt x="2" y="0"/>
                          </a:moveTo>
                          <a:lnTo>
                            <a:pt x="5" y="1"/>
                          </a:lnTo>
                          <a:lnTo>
                            <a:pt x="5" y="2"/>
                          </a:lnTo>
                          <a:lnTo>
                            <a:pt x="2" y="4"/>
                          </a:lnTo>
                          <a:lnTo>
                            <a:pt x="2" y="5"/>
                          </a:lnTo>
                          <a:lnTo>
                            <a:pt x="0" y="7"/>
                          </a:lnTo>
                          <a:lnTo>
                            <a:pt x="2" y="8"/>
                          </a:lnTo>
                          <a:lnTo>
                            <a:pt x="5" y="8"/>
                          </a:lnTo>
                          <a:lnTo>
                            <a:pt x="10" y="10"/>
                          </a:lnTo>
                          <a:lnTo>
                            <a:pt x="16" y="16"/>
                          </a:lnTo>
                          <a:lnTo>
                            <a:pt x="8" y="7"/>
                          </a:lnTo>
                          <a:lnTo>
                            <a:pt x="5" y="4"/>
                          </a:lnTo>
                          <a:lnTo>
                            <a:pt x="5" y="2"/>
                          </a:lnTo>
                          <a:lnTo>
                            <a:pt x="5" y="1"/>
                          </a:lnTo>
                          <a:lnTo>
                            <a:pt x="2" y="0"/>
                          </a:lnTo>
                        </a:path>
                      </a:pathLst>
                    </a:custGeom>
                    <a:solidFill>
                      <a:srgbClr val="E0A0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fr-FR" sz="2215"/>
                    </a:p>
                  </p:txBody>
                </p:sp>
              </p:grpSp>
              <p:grpSp>
                <p:nvGrpSpPr>
                  <p:cNvPr id="45230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3649" y="2247"/>
                    <a:ext cx="119" cy="135"/>
                    <a:chOff x="3649" y="2247"/>
                    <a:chExt cx="119" cy="135"/>
                  </a:xfrm>
                </p:grpSpPr>
                <p:sp>
                  <p:nvSpPr>
                    <p:cNvPr id="45231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3649" y="2247"/>
                      <a:ext cx="119" cy="135"/>
                    </a:xfrm>
                    <a:custGeom>
                      <a:avLst/>
                      <a:gdLst>
                        <a:gd name="T0" fmla="*/ 51 w 119"/>
                        <a:gd name="T1" fmla="*/ 0 h 135"/>
                        <a:gd name="T2" fmla="*/ 42 w 119"/>
                        <a:gd name="T3" fmla="*/ 2 h 135"/>
                        <a:gd name="T4" fmla="*/ 33 w 119"/>
                        <a:gd name="T5" fmla="*/ 6 h 135"/>
                        <a:gd name="T6" fmla="*/ 23 w 119"/>
                        <a:gd name="T7" fmla="*/ 15 h 135"/>
                        <a:gd name="T8" fmla="*/ 10 w 119"/>
                        <a:gd name="T9" fmla="*/ 26 h 135"/>
                        <a:gd name="T10" fmla="*/ 4 w 119"/>
                        <a:gd name="T11" fmla="*/ 31 h 135"/>
                        <a:gd name="T12" fmla="*/ 0 w 119"/>
                        <a:gd name="T13" fmla="*/ 36 h 135"/>
                        <a:gd name="T14" fmla="*/ 0 w 119"/>
                        <a:gd name="T15" fmla="*/ 42 h 135"/>
                        <a:gd name="T16" fmla="*/ 0 w 119"/>
                        <a:gd name="T17" fmla="*/ 48 h 135"/>
                        <a:gd name="T18" fmla="*/ 4 w 119"/>
                        <a:gd name="T19" fmla="*/ 55 h 135"/>
                        <a:gd name="T20" fmla="*/ 9 w 119"/>
                        <a:gd name="T21" fmla="*/ 57 h 135"/>
                        <a:gd name="T22" fmla="*/ 16 w 119"/>
                        <a:gd name="T23" fmla="*/ 59 h 135"/>
                        <a:gd name="T24" fmla="*/ 12 w 119"/>
                        <a:gd name="T25" fmla="*/ 52 h 135"/>
                        <a:gd name="T26" fmla="*/ 13 w 119"/>
                        <a:gd name="T27" fmla="*/ 43 h 135"/>
                        <a:gd name="T28" fmla="*/ 17 w 119"/>
                        <a:gd name="T29" fmla="*/ 38 h 135"/>
                        <a:gd name="T30" fmla="*/ 22 w 119"/>
                        <a:gd name="T31" fmla="*/ 34 h 135"/>
                        <a:gd name="T32" fmla="*/ 35 w 119"/>
                        <a:gd name="T33" fmla="*/ 28 h 135"/>
                        <a:gd name="T34" fmla="*/ 33 w 119"/>
                        <a:gd name="T35" fmla="*/ 31 h 135"/>
                        <a:gd name="T36" fmla="*/ 27 w 119"/>
                        <a:gd name="T37" fmla="*/ 34 h 135"/>
                        <a:gd name="T38" fmla="*/ 22 w 119"/>
                        <a:gd name="T39" fmla="*/ 36 h 135"/>
                        <a:gd name="T40" fmla="*/ 20 w 119"/>
                        <a:gd name="T41" fmla="*/ 40 h 135"/>
                        <a:gd name="T42" fmla="*/ 20 w 119"/>
                        <a:gd name="T43" fmla="*/ 45 h 135"/>
                        <a:gd name="T44" fmla="*/ 21 w 119"/>
                        <a:gd name="T45" fmla="*/ 52 h 135"/>
                        <a:gd name="T46" fmla="*/ 25 w 119"/>
                        <a:gd name="T47" fmla="*/ 62 h 135"/>
                        <a:gd name="T48" fmla="*/ 34 w 119"/>
                        <a:gd name="T49" fmla="*/ 80 h 135"/>
                        <a:gd name="T50" fmla="*/ 38 w 119"/>
                        <a:gd name="T51" fmla="*/ 88 h 135"/>
                        <a:gd name="T52" fmla="*/ 40 w 119"/>
                        <a:gd name="T53" fmla="*/ 107 h 135"/>
                        <a:gd name="T54" fmla="*/ 40 w 119"/>
                        <a:gd name="T55" fmla="*/ 113 h 135"/>
                        <a:gd name="T56" fmla="*/ 35 w 119"/>
                        <a:gd name="T57" fmla="*/ 117 h 135"/>
                        <a:gd name="T58" fmla="*/ 30 w 119"/>
                        <a:gd name="T59" fmla="*/ 121 h 135"/>
                        <a:gd name="T60" fmla="*/ 30 w 119"/>
                        <a:gd name="T61" fmla="*/ 125 h 135"/>
                        <a:gd name="T62" fmla="*/ 31 w 119"/>
                        <a:gd name="T63" fmla="*/ 127 h 135"/>
                        <a:gd name="T64" fmla="*/ 33 w 119"/>
                        <a:gd name="T65" fmla="*/ 131 h 135"/>
                        <a:gd name="T66" fmla="*/ 36 w 119"/>
                        <a:gd name="T67" fmla="*/ 133 h 135"/>
                        <a:gd name="T68" fmla="*/ 41 w 119"/>
                        <a:gd name="T69" fmla="*/ 134 h 135"/>
                        <a:gd name="T70" fmla="*/ 46 w 119"/>
                        <a:gd name="T71" fmla="*/ 133 h 135"/>
                        <a:gd name="T72" fmla="*/ 50 w 119"/>
                        <a:gd name="T73" fmla="*/ 131 h 135"/>
                        <a:gd name="T74" fmla="*/ 54 w 119"/>
                        <a:gd name="T75" fmla="*/ 128 h 135"/>
                        <a:gd name="T76" fmla="*/ 52 w 119"/>
                        <a:gd name="T77" fmla="*/ 103 h 135"/>
                        <a:gd name="T78" fmla="*/ 45 w 119"/>
                        <a:gd name="T79" fmla="*/ 87 h 135"/>
                        <a:gd name="T80" fmla="*/ 45 w 119"/>
                        <a:gd name="T81" fmla="*/ 79 h 135"/>
                        <a:gd name="T82" fmla="*/ 48 w 119"/>
                        <a:gd name="T83" fmla="*/ 75 h 135"/>
                        <a:gd name="T84" fmla="*/ 53 w 119"/>
                        <a:gd name="T85" fmla="*/ 74 h 135"/>
                        <a:gd name="T86" fmla="*/ 59 w 119"/>
                        <a:gd name="T87" fmla="*/ 77 h 135"/>
                        <a:gd name="T88" fmla="*/ 60 w 119"/>
                        <a:gd name="T89" fmla="*/ 82 h 135"/>
                        <a:gd name="T90" fmla="*/ 60 w 119"/>
                        <a:gd name="T91" fmla="*/ 89 h 135"/>
                        <a:gd name="T92" fmla="*/ 59 w 119"/>
                        <a:gd name="T93" fmla="*/ 94 h 135"/>
                        <a:gd name="T94" fmla="*/ 83 w 119"/>
                        <a:gd name="T95" fmla="*/ 111 h 135"/>
                        <a:gd name="T96" fmla="*/ 101 w 119"/>
                        <a:gd name="T97" fmla="*/ 110 h 135"/>
                        <a:gd name="T98" fmla="*/ 113 w 119"/>
                        <a:gd name="T99" fmla="*/ 104 h 135"/>
                        <a:gd name="T100" fmla="*/ 116 w 119"/>
                        <a:gd name="T101" fmla="*/ 98 h 135"/>
                        <a:gd name="T102" fmla="*/ 118 w 119"/>
                        <a:gd name="T103" fmla="*/ 88 h 135"/>
                        <a:gd name="T104" fmla="*/ 115 w 119"/>
                        <a:gd name="T105" fmla="*/ 72 h 135"/>
                        <a:gd name="T106" fmla="*/ 108 w 119"/>
                        <a:gd name="T107" fmla="*/ 44 h 135"/>
                        <a:gd name="T108" fmla="*/ 98 w 119"/>
                        <a:gd name="T109" fmla="*/ 23 h 135"/>
                        <a:gd name="T110" fmla="*/ 92 w 119"/>
                        <a:gd name="T111" fmla="*/ 12 h 135"/>
                        <a:gd name="T112" fmla="*/ 82 w 119"/>
                        <a:gd name="T113" fmla="*/ 5 h 135"/>
                        <a:gd name="T114" fmla="*/ 69 w 119"/>
                        <a:gd name="T115" fmla="*/ 1 h 135"/>
                        <a:gd name="T116" fmla="*/ 57 w 119"/>
                        <a:gd name="T117" fmla="*/ 0 h 135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60000 65536"/>
                        <a:gd name="T169" fmla="*/ 0 60000 65536"/>
                        <a:gd name="T170" fmla="*/ 0 60000 65536"/>
                        <a:gd name="T171" fmla="*/ 0 60000 65536"/>
                        <a:gd name="T172" fmla="*/ 0 60000 65536"/>
                        <a:gd name="T173" fmla="*/ 0 60000 65536"/>
                        <a:gd name="T174" fmla="*/ 0 60000 65536"/>
                        <a:gd name="T175" fmla="*/ 0 60000 65536"/>
                        <a:gd name="T176" fmla="*/ 0 60000 65536"/>
                        <a:gd name="T177" fmla="*/ 0 w 119"/>
                        <a:gd name="T178" fmla="*/ 0 h 135"/>
                        <a:gd name="T179" fmla="*/ 119 w 119"/>
                        <a:gd name="T180" fmla="*/ 135 h 135"/>
                      </a:gdLst>
                      <a:ahLst/>
                      <a:cxnLst>
                        <a:cxn ang="T118">
                          <a:pos x="T0" y="T1"/>
                        </a:cxn>
                        <a:cxn ang="T119">
                          <a:pos x="T2" y="T3"/>
                        </a:cxn>
                        <a:cxn ang="T120">
                          <a:pos x="T4" y="T5"/>
                        </a:cxn>
                        <a:cxn ang="T121">
                          <a:pos x="T6" y="T7"/>
                        </a:cxn>
                        <a:cxn ang="T122">
                          <a:pos x="T8" y="T9"/>
                        </a:cxn>
                        <a:cxn ang="T123">
                          <a:pos x="T10" y="T11"/>
                        </a:cxn>
                        <a:cxn ang="T124">
                          <a:pos x="T12" y="T13"/>
                        </a:cxn>
                        <a:cxn ang="T125">
                          <a:pos x="T14" y="T15"/>
                        </a:cxn>
                        <a:cxn ang="T126">
                          <a:pos x="T16" y="T17"/>
                        </a:cxn>
                        <a:cxn ang="T127">
                          <a:pos x="T18" y="T19"/>
                        </a:cxn>
                        <a:cxn ang="T128">
                          <a:pos x="T20" y="T21"/>
                        </a:cxn>
                        <a:cxn ang="T129">
                          <a:pos x="T22" y="T23"/>
                        </a:cxn>
                        <a:cxn ang="T130">
                          <a:pos x="T24" y="T25"/>
                        </a:cxn>
                        <a:cxn ang="T131">
                          <a:pos x="T26" y="T27"/>
                        </a:cxn>
                        <a:cxn ang="T132">
                          <a:pos x="T28" y="T29"/>
                        </a:cxn>
                        <a:cxn ang="T133">
                          <a:pos x="T30" y="T31"/>
                        </a:cxn>
                        <a:cxn ang="T134">
                          <a:pos x="T32" y="T33"/>
                        </a:cxn>
                        <a:cxn ang="T135">
                          <a:pos x="T34" y="T35"/>
                        </a:cxn>
                        <a:cxn ang="T136">
                          <a:pos x="T36" y="T37"/>
                        </a:cxn>
                        <a:cxn ang="T137">
                          <a:pos x="T38" y="T39"/>
                        </a:cxn>
                        <a:cxn ang="T138">
                          <a:pos x="T40" y="T41"/>
                        </a:cxn>
                        <a:cxn ang="T139">
                          <a:pos x="T42" y="T43"/>
                        </a:cxn>
                        <a:cxn ang="T140">
                          <a:pos x="T44" y="T45"/>
                        </a:cxn>
                        <a:cxn ang="T141">
                          <a:pos x="T46" y="T47"/>
                        </a:cxn>
                        <a:cxn ang="T142">
                          <a:pos x="T48" y="T49"/>
                        </a:cxn>
                        <a:cxn ang="T143">
                          <a:pos x="T50" y="T51"/>
                        </a:cxn>
                        <a:cxn ang="T144">
                          <a:pos x="T52" y="T53"/>
                        </a:cxn>
                        <a:cxn ang="T145">
                          <a:pos x="T54" y="T55"/>
                        </a:cxn>
                        <a:cxn ang="T146">
                          <a:pos x="T56" y="T57"/>
                        </a:cxn>
                        <a:cxn ang="T147">
                          <a:pos x="T58" y="T59"/>
                        </a:cxn>
                        <a:cxn ang="T148">
                          <a:pos x="T60" y="T61"/>
                        </a:cxn>
                        <a:cxn ang="T149">
                          <a:pos x="T62" y="T63"/>
                        </a:cxn>
                        <a:cxn ang="T150">
                          <a:pos x="T64" y="T65"/>
                        </a:cxn>
                        <a:cxn ang="T151">
                          <a:pos x="T66" y="T67"/>
                        </a:cxn>
                        <a:cxn ang="T152">
                          <a:pos x="T68" y="T69"/>
                        </a:cxn>
                        <a:cxn ang="T153">
                          <a:pos x="T70" y="T71"/>
                        </a:cxn>
                        <a:cxn ang="T154">
                          <a:pos x="T72" y="T73"/>
                        </a:cxn>
                        <a:cxn ang="T155">
                          <a:pos x="T74" y="T75"/>
                        </a:cxn>
                        <a:cxn ang="T156">
                          <a:pos x="T76" y="T77"/>
                        </a:cxn>
                        <a:cxn ang="T157">
                          <a:pos x="T78" y="T79"/>
                        </a:cxn>
                        <a:cxn ang="T158">
                          <a:pos x="T80" y="T81"/>
                        </a:cxn>
                        <a:cxn ang="T159">
                          <a:pos x="T82" y="T83"/>
                        </a:cxn>
                        <a:cxn ang="T160">
                          <a:pos x="T84" y="T85"/>
                        </a:cxn>
                        <a:cxn ang="T161">
                          <a:pos x="T86" y="T87"/>
                        </a:cxn>
                        <a:cxn ang="T162">
                          <a:pos x="T88" y="T89"/>
                        </a:cxn>
                        <a:cxn ang="T163">
                          <a:pos x="T90" y="T91"/>
                        </a:cxn>
                        <a:cxn ang="T164">
                          <a:pos x="T92" y="T93"/>
                        </a:cxn>
                        <a:cxn ang="T165">
                          <a:pos x="T94" y="T95"/>
                        </a:cxn>
                        <a:cxn ang="T166">
                          <a:pos x="T96" y="T97"/>
                        </a:cxn>
                        <a:cxn ang="T167">
                          <a:pos x="T98" y="T99"/>
                        </a:cxn>
                        <a:cxn ang="T168">
                          <a:pos x="T100" y="T101"/>
                        </a:cxn>
                        <a:cxn ang="T169">
                          <a:pos x="T102" y="T103"/>
                        </a:cxn>
                        <a:cxn ang="T170">
                          <a:pos x="T104" y="T105"/>
                        </a:cxn>
                        <a:cxn ang="T171">
                          <a:pos x="T106" y="T107"/>
                        </a:cxn>
                        <a:cxn ang="T172">
                          <a:pos x="T108" y="T109"/>
                        </a:cxn>
                        <a:cxn ang="T173">
                          <a:pos x="T110" y="T111"/>
                        </a:cxn>
                        <a:cxn ang="T174">
                          <a:pos x="T112" y="T113"/>
                        </a:cxn>
                        <a:cxn ang="T175">
                          <a:pos x="T114" y="T115"/>
                        </a:cxn>
                        <a:cxn ang="T176">
                          <a:pos x="T116" y="T117"/>
                        </a:cxn>
                      </a:cxnLst>
                      <a:rect l="T177" t="T178" r="T179" b="T180"/>
                      <a:pathLst>
                        <a:path w="119" h="135">
                          <a:moveTo>
                            <a:pt x="57" y="0"/>
                          </a:moveTo>
                          <a:lnTo>
                            <a:pt x="51" y="0"/>
                          </a:lnTo>
                          <a:lnTo>
                            <a:pt x="47" y="1"/>
                          </a:lnTo>
                          <a:lnTo>
                            <a:pt x="42" y="2"/>
                          </a:lnTo>
                          <a:lnTo>
                            <a:pt x="37" y="4"/>
                          </a:lnTo>
                          <a:lnTo>
                            <a:pt x="33" y="6"/>
                          </a:lnTo>
                          <a:lnTo>
                            <a:pt x="28" y="10"/>
                          </a:lnTo>
                          <a:lnTo>
                            <a:pt x="23" y="15"/>
                          </a:lnTo>
                          <a:lnTo>
                            <a:pt x="19" y="20"/>
                          </a:lnTo>
                          <a:lnTo>
                            <a:pt x="10" y="26"/>
                          </a:lnTo>
                          <a:lnTo>
                            <a:pt x="6" y="28"/>
                          </a:lnTo>
                          <a:lnTo>
                            <a:pt x="4" y="31"/>
                          </a:lnTo>
                          <a:lnTo>
                            <a:pt x="2" y="34"/>
                          </a:lnTo>
                          <a:lnTo>
                            <a:pt x="0" y="36"/>
                          </a:lnTo>
                          <a:lnTo>
                            <a:pt x="0" y="39"/>
                          </a:lnTo>
                          <a:lnTo>
                            <a:pt x="0" y="42"/>
                          </a:lnTo>
                          <a:lnTo>
                            <a:pt x="0" y="45"/>
                          </a:lnTo>
                          <a:lnTo>
                            <a:pt x="0" y="48"/>
                          </a:lnTo>
                          <a:lnTo>
                            <a:pt x="2" y="53"/>
                          </a:lnTo>
                          <a:lnTo>
                            <a:pt x="4" y="55"/>
                          </a:lnTo>
                          <a:lnTo>
                            <a:pt x="6" y="56"/>
                          </a:lnTo>
                          <a:lnTo>
                            <a:pt x="9" y="57"/>
                          </a:lnTo>
                          <a:lnTo>
                            <a:pt x="11" y="58"/>
                          </a:lnTo>
                          <a:lnTo>
                            <a:pt x="16" y="59"/>
                          </a:lnTo>
                          <a:lnTo>
                            <a:pt x="13" y="55"/>
                          </a:lnTo>
                          <a:lnTo>
                            <a:pt x="12" y="52"/>
                          </a:lnTo>
                          <a:lnTo>
                            <a:pt x="12" y="47"/>
                          </a:lnTo>
                          <a:lnTo>
                            <a:pt x="13" y="43"/>
                          </a:lnTo>
                          <a:lnTo>
                            <a:pt x="15" y="41"/>
                          </a:lnTo>
                          <a:lnTo>
                            <a:pt x="17" y="38"/>
                          </a:lnTo>
                          <a:lnTo>
                            <a:pt x="19" y="36"/>
                          </a:lnTo>
                          <a:lnTo>
                            <a:pt x="22" y="34"/>
                          </a:lnTo>
                          <a:lnTo>
                            <a:pt x="25" y="31"/>
                          </a:lnTo>
                          <a:lnTo>
                            <a:pt x="35" y="28"/>
                          </a:lnTo>
                          <a:lnTo>
                            <a:pt x="34" y="30"/>
                          </a:lnTo>
                          <a:lnTo>
                            <a:pt x="33" y="31"/>
                          </a:lnTo>
                          <a:lnTo>
                            <a:pt x="30" y="32"/>
                          </a:lnTo>
                          <a:lnTo>
                            <a:pt x="27" y="34"/>
                          </a:lnTo>
                          <a:lnTo>
                            <a:pt x="24" y="35"/>
                          </a:lnTo>
                          <a:lnTo>
                            <a:pt x="22" y="36"/>
                          </a:lnTo>
                          <a:lnTo>
                            <a:pt x="21" y="38"/>
                          </a:lnTo>
                          <a:lnTo>
                            <a:pt x="20" y="40"/>
                          </a:lnTo>
                          <a:lnTo>
                            <a:pt x="20" y="43"/>
                          </a:lnTo>
                          <a:lnTo>
                            <a:pt x="20" y="45"/>
                          </a:lnTo>
                          <a:lnTo>
                            <a:pt x="21" y="48"/>
                          </a:lnTo>
                          <a:lnTo>
                            <a:pt x="21" y="52"/>
                          </a:lnTo>
                          <a:lnTo>
                            <a:pt x="23" y="56"/>
                          </a:lnTo>
                          <a:lnTo>
                            <a:pt x="25" y="62"/>
                          </a:lnTo>
                          <a:lnTo>
                            <a:pt x="30" y="74"/>
                          </a:lnTo>
                          <a:lnTo>
                            <a:pt x="34" y="80"/>
                          </a:lnTo>
                          <a:lnTo>
                            <a:pt x="37" y="82"/>
                          </a:lnTo>
                          <a:lnTo>
                            <a:pt x="38" y="88"/>
                          </a:lnTo>
                          <a:lnTo>
                            <a:pt x="39" y="103"/>
                          </a:lnTo>
                          <a:lnTo>
                            <a:pt x="40" y="107"/>
                          </a:lnTo>
                          <a:lnTo>
                            <a:pt x="40" y="110"/>
                          </a:lnTo>
                          <a:lnTo>
                            <a:pt x="40" y="113"/>
                          </a:lnTo>
                          <a:lnTo>
                            <a:pt x="38" y="115"/>
                          </a:lnTo>
                          <a:lnTo>
                            <a:pt x="35" y="117"/>
                          </a:lnTo>
                          <a:lnTo>
                            <a:pt x="33" y="119"/>
                          </a:lnTo>
                          <a:lnTo>
                            <a:pt x="30" y="121"/>
                          </a:lnTo>
                          <a:lnTo>
                            <a:pt x="30" y="122"/>
                          </a:lnTo>
                          <a:lnTo>
                            <a:pt x="30" y="125"/>
                          </a:lnTo>
                          <a:lnTo>
                            <a:pt x="30" y="126"/>
                          </a:lnTo>
                          <a:lnTo>
                            <a:pt x="31" y="127"/>
                          </a:lnTo>
                          <a:lnTo>
                            <a:pt x="32" y="129"/>
                          </a:lnTo>
                          <a:lnTo>
                            <a:pt x="33" y="131"/>
                          </a:lnTo>
                          <a:lnTo>
                            <a:pt x="35" y="132"/>
                          </a:lnTo>
                          <a:lnTo>
                            <a:pt x="36" y="133"/>
                          </a:lnTo>
                          <a:lnTo>
                            <a:pt x="38" y="134"/>
                          </a:lnTo>
                          <a:lnTo>
                            <a:pt x="41" y="134"/>
                          </a:lnTo>
                          <a:lnTo>
                            <a:pt x="43" y="134"/>
                          </a:lnTo>
                          <a:lnTo>
                            <a:pt x="46" y="133"/>
                          </a:lnTo>
                          <a:lnTo>
                            <a:pt x="47" y="132"/>
                          </a:lnTo>
                          <a:lnTo>
                            <a:pt x="50" y="131"/>
                          </a:lnTo>
                          <a:lnTo>
                            <a:pt x="52" y="129"/>
                          </a:lnTo>
                          <a:lnTo>
                            <a:pt x="54" y="128"/>
                          </a:lnTo>
                          <a:lnTo>
                            <a:pt x="54" y="122"/>
                          </a:lnTo>
                          <a:lnTo>
                            <a:pt x="52" y="103"/>
                          </a:lnTo>
                          <a:lnTo>
                            <a:pt x="46" y="91"/>
                          </a:lnTo>
                          <a:lnTo>
                            <a:pt x="45" y="87"/>
                          </a:lnTo>
                          <a:lnTo>
                            <a:pt x="44" y="82"/>
                          </a:lnTo>
                          <a:lnTo>
                            <a:pt x="45" y="79"/>
                          </a:lnTo>
                          <a:lnTo>
                            <a:pt x="46" y="76"/>
                          </a:lnTo>
                          <a:lnTo>
                            <a:pt x="48" y="75"/>
                          </a:lnTo>
                          <a:lnTo>
                            <a:pt x="51" y="73"/>
                          </a:lnTo>
                          <a:lnTo>
                            <a:pt x="53" y="74"/>
                          </a:lnTo>
                          <a:lnTo>
                            <a:pt x="57" y="75"/>
                          </a:lnTo>
                          <a:lnTo>
                            <a:pt x="59" y="77"/>
                          </a:lnTo>
                          <a:lnTo>
                            <a:pt x="60" y="79"/>
                          </a:lnTo>
                          <a:lnTo>
                            <a:pt x="60" y="82"/>
                          </a:lnTo>
                          <a:lnTo>
                            <a:pt x="61" y="86"/>
                          </a:lnTo>
                          <a:lnTo>
                            <a:pt x="60" y="89"/>
                          </a:lnTo>
                          <a:lnTo>
                            <a:pt x="59" y="92"/>
                          </a:lnTo>
                          <a:lnTo>
                            <a:pt x="59" y="94"/>
                          </a:lnTo>
                          <a:lnTo>
                            <a:pt x="61" y="96"/>
                          </a:lnTo>
                          <a:lnTo>
                            <a:pt x="83" y="111"/>
                          </a:lnTo>
                          <a:lnTo>
                            <a:pt x="91" y="110"/>
                          </a:lnTo>
                          <a:lnTo>
                            <a:pt x="101" y="110"/>
                          </a:lnTo>
                          <a:lnTo>
                            <a:pt x="110" y="107"/>
                          </a:lnTo>
                          <a:lnTo>
                            <a:pt x="113" y="104"/>
                          </a:lnTo>
                          <a:lnTo>
                            <a:pt x="115" y="102"/>
                          </a:lnTo>
                          <a:lnTo>
                            <a:pt x="116" y="98"/>
                          </a:lnTo>
                          <a:lnTo>
                            <a:pt x="117" y="94"/>
                          </a:lnTo>
                          <a:lnTo>
                            <a:pt x="118" y="88"/>
                          </a:lnTo>
                          <a:lnTo>
                            <a:pt x="115" y="83"/>
                          </a:lnTo>
                          <a:lnTo>
                            <a:pt x="115" y="72"/>
                          </a:lnTo>
                          <a:lnTo>
                            <a:pt x="111" y="56"/>
                          </a:lnTo>
                          <a:lnTo>
                            <a:pt x="108" y="44"/>
                          </a:lnTo>
                          <a:lnTo>
                            <a:pt x="103" y="32"/>
                          </a:lnTo>
                          <a:lnTo>
                            <a:pt x="98" y="23"/>
                          </a:lnTo>
                          <a:lnTo>
                            <a:pt x="95" y="18"/>
                          </a:lnTo>
                          <a:lnTo>
                            <a:pt x="92" y="12"/>
                          </a:lnTo>
                          <a:lnTo>
                            <a:pt x="88" y="9"/>
                          </a:lnTo>
                          <a:lnTo>
                            <a:pt x="82" y="5"/>
                          </a:lnTo>
                          <a:lnTo>
                            <a:pt x="75" y="2"/>
                          </a:lnTo>
                          <a:lnTo>
                            <a:pt x="69" y="1"/>
                          </a:lnTo>
                          <a:lnTo>
                            <a:pt x="62" y="0"/>
                          </a:lnTo>
                          <a:lnTo>
                            <a:pt x="57" y="0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fr-FR" sz="2215"/>
                    </a:p>
                  </p:txBody>
                </p:sp>
                <p:sp>
                  <p:nvSpPr>
                    <p:cNvPr id="45232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3662" y="2317"/>
                      <a:ext cx="17" cy="17"/>
                    </a:xfrm>
                    <a:custGeom>
                      <a:avLst/>
                      <a:gdLst>
                        <a:gd name="T0" fmla="*/ 0 w 17"/>
                        <a:gd name="T1" fmla="*/ 0 h 17"/>
                        <a:gd name="T2" fmla="*/ 0 w 17"/>
                        <a:gd name="T3" fmla="*/ 3 h 17"/>
                        <a:gd name="T4" fmla="*/ 0 w 17"/>
                        <a:gd name="T5" fmla="*/ 6 h 17"/>
                        <a:gd name="T6" fmla="*/ 0 w 17"/>
                        <a:gd name="T7" fmla="*/ 9 h 17"/>
                        <a:gd name="T8" fmla="*/ 4 w 17"/>
                        <a:gd name="T9" fmla="*/ 12 h 17"/>
                        <a:gd name="T10" fmla="*/ 6 w 17"/>
                        <a:gd name="T11" fmla="*/ 12 h 17"/>
                        <a:gd name="T12" fmla="*/ 10 w 17"/>
                        <a:gd name="T13" fmla="*/ 12 h 17"/>
                        <a:gd name="T14" fmla="*/ 14 w 17"/>
                        <a:gd name="T15" fmla="*/ 16 h 17"/>
                        <a:gd name="T16" fmla="*/ 16 w 17"/>
                        <a:gd name="T17" fmla="*/ 16 h 17"/>
                        <a:gd name="T18" fmla="*/ 16 w 17"/>
                        <a:gd name="T19" fmla="*/ 12 h 17"/>
                        <a:gd name="T20" fmla="*/ 12 w 17"/>
                        <a:gd name="T21" fmla="*/ 9 h 17"/>
                        <a:gd name="T22" fmla="*/ 10 w 17"/>
                        <a:gd name="T23" fmla="*/ 6 h 17"/>
                        <a:gd name="T24" fmla="*/ 6 w 17"/>
                        <a:gd name="T25" fmla="*/ 3 h 17"/>
                        <a:gd name="T26" fmla="*/ 4 w 17"/>
                        <a:gd name="T27" fmla="*/ 3 h 17"/>
                        <a:gd name="T28" fmla="*/ 0 w 17"/>
                        <a:gd name="T29" fmla="*/ 0 h 17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w 17"/>
                        <a:gd name="T46" fmla="*/ 0 h 17"/>
                        <a:gd name="T47" fmla="*/ 17 w 17"/>
                        <a:gd name="T48" fmla="*/ 17 h 17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T45" t="T46" r="T47" b="T48"/>
                      <a:pathLst>
                        <a:path w="17" h="17">
                          <a:moveTo>
                            <a:pt x="0" y="0"/>
                          </a:moveTo>
                          <a:lnTo>
                            <a:pt x="0" y="3"/>
                          </a:lnTo>
                          <a:lnTo>
                            <a:pt x="0" y="6"/>
                          </a:lnTo>
                          <a:lnTo>
                            <a:pt x="0" y="9"/>
                          </a:lnTo>
                          <a:lnTo>
                            <a:pt x="4" y="12"/>
                          </a:lnTo>
                          <a:lnTo>
                            <a:pt x="6" y="12"/>
                          </a:lnTo>
                          <a:lnTo>
                            <a:pt x="10" y="12"/>
                          </a:lnTo>
                          <a:lnTo>
                            <a:pt x="14" y="16"/>
                          </a:lnTo>
                          <a:lnTo>
                            <a:pt x="16" y="16"/>
                          </a:lnTo>
                          <a:lnTo>
                            <a:pt x="16" y="12"/>
                          </a:lnTo>
                          <a:lnTo>
                            <a:pt x="12" y="9"/>
                          </a:lnTo>
                          <a:lnTo>
                            <a:pt x="10" y="6"/>
                          </a:lnTo>
                          <a:lnTo>
                            <a:pt x="6" y="3"/>
                          </a:lnTo>
                          <a:lnTo>
                            <a:pt x="4" y="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fr-FR" sz="2215"/>
                    </a:p>
                  </p:txBody>
                </p:sp>
                <p:sp>
                  <p:nvSpPr>
                    <p:cNvPr id="45233" name="Freeform 27"/>
                    <p:cNvSpPr>
                      <a:spLocks/>
                    </p:cNvSpPr>
                    <p:nvPr/>
                  </p:nvSpPr>
                  <p:spPr bwMode="auto">
                    <a:xfrm>
                      <a:off x="3666" y="2325"/>
                      <a:ext cx="17" cy="17"/>
                    </a:xfrm>
                    <a:custGeom>
                      <a:avLst/>
                      <a:gdLst>
                        <a:gd name="T0" fmla="*/ 10 w 17"/>
                        <a:gd name="T1" fmla="*/ 16 h 17"/>
                        <a:gd name="T2" fmla="*/ 5 w 17"/>
                        <a:gd name="T3" fmla="*/ 16 h 17"/>
                        <a:gd name="T4" fmla="*/ 5 w 17"/>
                        <a:gd name="T5" fmla="*/ 0 h 17"/>
                        <a:gd name="T6" fmla="*/ 0 w 17"/>
                        <a:gd name="T7" fmla="*/ 0 h 17"/>
                        <a:gd name="T8" fmla="*/ 5 w 17"/>
                        <a:gd name="T9" fmla="*/ 0 h 17"/>
                        <a:gd name="T10" fmla="*/ 10 w 17"/>
                        <a:gd name="T11" fmla="*/ 0 h 17"/>
                        <a:gd name="T12" fmla="*/ 16 w 17"/>
                        <a:gd name="T13" fmla="*/ 0 h 17"/>
                        <a:gd name="T14" fmla="*/ 10 w 17"/>
                        <a:gd name="T15" fmla="*/ 16 h 17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7"/>
                        <a:gd name="T25" fmla="*/ 0 h 17"/>
                        <a:gd name="T26" fmla="*/ 17 w 17"/>
                        <a:gd name="T27" fmla="*/ 17 h 17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7" h="17">
                          <a:moveTo>
                            <a:pt x="10" y="16"/>
                          </a:moveTo>
                          <a:lnTo>
                            <a:pt x="5" y="16"/>
                          </a:lnTo>
                          <a:lnTo>
                            <a:pt x="5" y="0"/>
                          </a:lnTo>
                          <a:lnTo>
                            <a:pt x="0" y="0"/>
                          </a:lnTo>
                          <a:lnTo>
                            <a:pt x="5" y="0"/>
                          </a:lnTo>
                          <a:lnTo>
                            <a:pt x="10" y="0"/>
                          </a:lnTo>
                          <a:lnTo>
                            <a:pt x="16" y="0"/>
                          </a:lnTo>
                          <a:lnTo>
                            <a:pt x="10" y="16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fr-FR" sz="2215"/>
                    </a:p>
                  </p:txBody>
                </p:sp>
                <p:sp>
                  <p:nvSpPr>
                    <p:cNvPr id="45234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3671" y="2348"/>
                      <a:ext cx="17" cy="17"/>
                    </a:xfrm>
                    <a:custGeom>
                      <a:avLst/>
                      <a:gdLst>
                        <a:gd name="T0" fmla="*/ 3 w 17"/>
                        <a:gd name="T1" fmla="*/ 0 h 17"/>
                        <a:gd name="T2" fmla="*/ 1 w 17"/>
                        <a:gd name="T3" fmla="*/ 2 h 17"/>
                        <a:gd name="T4" fmla="*/ 0 w 17"/>
                        <a:gd name="T5" fmla="*/ 4 h 17"/>
                        <a:gd name="T6" fmla="*/ 0 w 17"/>
                        <a:gd name="T7" fmla="*/ 5 h 17"/>
                        <a:gd name="T8" fmla="*/ 0 w 17"/>
                        <a:gd name="T9" fmla="*/ 8 h 17"/>
                        <a:gd name="T10" fmla="*/ 0 w 17"/>
                        <a:gd name="T11" fmla="*/ 10 h 17"/>
                        <a:gd name="T12" fmla="*/ 1 w 17"/>
                        <a:gd name="T13" fmla="*/ 11 h 17"/>
                        <a:gd name="T14" fmla="*/ 3 w 17"/>
                        <a:gd name="T15" fmla="*/ 13 h 17"/>
                        <a:gd name="T16" fmla="*/ 3 w 17"/>
                        <a:gd name="T17" fmla="*/ 14 h 17"/>
                        <a:gd name="T18" fmla="*/ 7 w 17"/>
                        <a:gd name="T19" fmla="*/ 14 h 17"/>
                        <a:gd name="T20" fmla="*/ 8 w 17"/>
                        <a:gd name="T21" fmla="*/ 14 h 17"/>
                        <a:gd name="T22" fmla="*/ 12 w 17"/>
                        <a:gd name="T23" fmla="*/ 14 h 17"/>
                        <a:gd name="T24" fmla="*/ 16 w 17"/>
                        <a:gd name="T25" fmla="*/ 16 h 17"/>
                        <a:gd name="T26" fmla="*/ 16 w 17"/>
                        <a:gd name="T27" fmla="*/ 14 h 17"/>
                        <a:gd name="T28" fmla="*/ 14 w 17"/>
                        <a:gd name="T29" fmla="*/ 11 h 17"/>
                        <a:gd name="T30" fmla="*/ 14 w 17"/>
                        <a:gd name="T31" fmla="*/ 8 h 17"/>
                        <a:gd name="T32" fmla="*/ 12 w 17"/>
                        <a:gd name="T33" fmla="*/ 5 h 17"/>
                        <a:gd name="T34" fmla="*/ 10 w 17"/>
                        <a:gd name="T35" fmla="*/ 4 h 17"/>
                        <a:gd name="T36" fmla="*/ 8 w 17"/>
                        <a:gd name="T37" fmla="*/ 2 h 17"/>
                        <a:gd name="T38" fmla="*/ 7 w 17"/>
                        <a:gd name="T39" fmla="*/ 1 h 17"/>
                        <a:gd name="T40" fmla="*/ 7 w 17"/>
                        <a:gd name="T41" fmla="*/ 0 h 17"/>
                        <a:gd name="T42" fmla="*/ 5 w 17"/>
                        <a:gd name="T43" fmla="*/ 0 h 17"/>
                        <a:gd name="T44" fmla="*/ 3 w 17"/>
                        <a:gd name="T45" fmla="*/ 0 h 17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w 17"/>
                        <a:gd name="T70" fmla="*/ 0 h 17"/>
                        <a:gd name="T71" fmla="*/ 17 w 17"/>
                        <a:gd name="T72" fmla="*/ 17 h 17"/>
                      </a:gdLst>
                      <a:ahLst/>
                      <a:cxnLst>
                        <a:cxn ang="T46">
                          <a:pos x="T0" y="T1"/>
                        </a:cxn>
                        <a:cxn ang="T47">
                          <a:pos x="T2" y="T3"/>
                        </a:cxn>
                        <a:cxn ang="T48">
                          <a:pos x="T4" y="T5"/>
                        </a:cxn>
                        <a:cxn ang="T49">
                          <a:pos x="T6" y="T7"/>
                        </a:cxn>
                        <a:cxn ang="T50">
                          <a:pos x="T8" y="T9"/>
                        </a:cxn>
                        <a:cxn ang="T51">
                          <a:pos x="T10" y="T11"/>
                        </a:cxn>
                        <a:cxn ang="T52">
                          <a:pos x="T12" y="T13"/>
                        </a:cxn>
                        <a:cxn ang="T53">
                          <a:pos x="T14" y="T15"/>
                        </a:cxn>
                        <a:cxn ang="T54">
                          <a:pos x="T16" y="T17"/>
                        </a:cxn>
                        <a:cxn ang="T55">
                          <a:pos x="T18" y="T19"/>
                        </a:cxn>
                        <a:cxn ang="T56">
                          <a:pos x="T20" y="T21"/>
                        </a:cxn>
                        <a:cxn ang="T57">
                          <a:pos x="T22" y="T23"/>
                        </a:cxn>
                        <a:cxn ang="T58">
                          <a:pos x="T24" y="T25"/>
                        </a:cxn>
                        <a:cxn ang="T59">
                          <a:pos x="T26" y="T27"/>
                        </a:cxn>
                        <a:cxn ang="T60">
                          <a:pos x="T28" y="T29"/>
                        </a:cxn>
                        <a:cxn ang="T61">
                          <a:pos x="T30" y="T31"/>
                        </a:cxn>
                        <a:cxn ang="T62">
                          <a:pos x="T32" y="T33"/>
                        </a:cxn>
                        <a:cxn ang="T63">
                          <a:pos x="T34" y="T35"/>
                        </a:cxn>
                        <a:cxn ang="T64">
                          <a:pos x="T36" y="T37"/>
                        </a:cxn>
                        <a:cxn ang="T65">
                          <a:pos x="T38" y="T39"/>
                        </a:cxn>
                        <a:cxn ang="T66">
                          <a:pos x="T40" y="T41"/>
                        </a:cxn>
                        <a:cxn ang="T67">
                          <a:pos x="T42" y="T43"/>
                        </a:cxn>
                        <a:cxn ang="T68">
                          <a:pos x="T44" y="T45"/>
                        </a:cxn>
                      </a:cxnLst>
                      <a:rect l="T69" t="T70" r="T71" b="T72"/>
                      <a:pathLst>
                        <a:path w="17" h="17">
                          <a:moveTo>
                            <a:pt x="3" y="0"/>
                          </a:moveTo>
                          <a:lnTo>
                            <a:pt x="1" y="2"/>
                          </a:lnTo>
                          <a:lnTo>
                            <a:pt x="0" y="4"/>
                          </a:lnTo>
                          <a:lnTo>
                            <a:pt x="0" y="5"/>
                          </a:lnTo>
                          <a:lnTo>
                            <a:pt x="0" y="8"/>
                          </a:lnTo>
                          <a:lnTo>
                            <a:pt x="0" y="10"/>
                          </a:lnTo>
                          <a:lnTo>
                            <a:pt x="1" y="11"/>
                          </a:lnTo>
                          <a:lnTo>
                            <a:pt x="3" y="13"/>
                          </a:lnTo>
                          <a:lnTo>
                            <a:pt x="3" y="14"/>
                          </a:lnTo>
                          <a:lnTo>
                            <a:pt x="7" y="14"/>
                          </a:lnTo>
                          <a:lnTo>
                            <a:pt x="8" y="14"/>
                          </a:lnTo>
                          <a:lnTo>
                            <a:pt x="12" y="14"/>
                          </a:lnTo>
                          <a:lnTo>
                            <a:pt x="16" y="16"/>
                          </a:lnTo>
                          <a:lnTo>
                            <a:pt x="16" y="14"/>
                          </a:lnTo>
                          <a:lnTo>
                            <a:pt x="14" y="11"/>
                          </a:lnTo>
                          <a:lnTo>
                            <a:pt x="14" y="8"/>
                          </a:lnTo>
                          <a:lnTo>
                            <a:pt x="12" y="5"/>
                          </a:lnTo>
                          <a:lnTo>
                            <a:pt x="10" y="4"/>
                          </a:lnTo>
                          <a:lnTo>
                            <a:pt x="8" y="2"/>
                          </a:lnTo>
                          <a:lnTo>
                            <a:pt x="7" y="1"/>
                          </a:lnTo>
                          <a:lnTo>
                            <a:pt x="7" y="0"/>
                          </a:lnTo>
                          <a:lnTo>
                            <a:pt x="5" y="0"/>
                          </a:lnTo>
                          <a:lnTo>
                            <a:pt x="3" y="0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fr-FR" sz="2215"/>
                    </a:p>
                  </p:txBody>
                </p:sp>
                <p:sp>
                  <p:nvSpPr>
                    <p:cNvPr id="45235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3652" y="2271"/>
                      <a:ext cx="25" cy="28"/>
                    </a:xfrm>
                    <a:custGeom>
                      <a:avLst/>
                      <a:gdLst>
                        <a:gd name="T0" fmla="*/ 24 w 25"/>
                        <a:gd name="T1" fmla="*/ 0 h 28"/>
                        <a:gd name="T2" fmla="*/ 19 w 25"/>
                        <a:gd name="T3" fmla="*/ 2 h 28"/>
                        <a:gd name="T4" fmla="*/ 15 w 25"/>
                        <a:gd name="T5" fmla="*/ 3 h 28"/>
                        <a:gd name="T6" fmla="*/ 12 w 25"/>
                        <a:gd name="T7" fmla="*/ 4 h 28"/>
                        <a:gd name="T8" fmla="*/ 10 w 25"/>
                        <a:gd name="T9" fmla="*/ 5 h 28"/>
                        <a:gd name="T10" fmla="*/ 7 w 25"/>
                        <a:gd name="T11" fmla="*/ 7 h 28"/>
                        <a:gd name="T12" fmla="*/ 4 w 25"/>
                        <a:gd name="T13" fmla="*/ 9 h 28"/>
                        <a:gd name="T14" fmla="*/ 2 w 25"/>
                        <a:gd name="T15" fmla="*/ 11 h 28"/>
                        <a:gd name="T16" fmla="*/ 1 w 25"/>
                        <a:gd name="T17" fmla="*/ 13 h 28"/>
                        <a:gd name="T18" fmla="*/ 0 w 25"/>
                        <a:gd name="T19" fmla="*/ 15 h 28"/>
                        <a:gd name="T20" fmla="*/ 0 w 25"/>
                        <a:gd name="T21" fmla="*/ 17 h 28"/>
                        <a:gd name="T22" fmla="*/ 0 w 25"/>
                        <a:gd name="T23" fmla="*/ 16 h 28"/>
                        <a:gd name="T24" fmla="*/ 0 w 25"/>
                        <a:gd name="T25" fmla="*/ 18 h 28"/>
                        <a:gd name="T26" fmla="*/ 0 w 25"/>
                        <a:gd name="T27" fmla="*/ 22 h 28"/>
                        <a:gd name="T28" fmla="*/ 1 w 25"/>
                        <a:gd name="T29" fmla="*/ 24 h 28"/>
                        <a:gd name="T30" fmla="*/ 2 w 25"/>
                        <a:gd name="T31" fmla="*/ 27 h 28"/>
                        <a:gd name="T32" fmla="*/ 3 w 25"/>
                        <a:gd name="T33" fmla="*/ 22 h 28"/>
                        <a:gd name="T34" fmla="*/ 5 w 25"/>
                        <a:gd name="T35" fmla="*/ 18 h 28"/>
                        <a:gd name="T36" fmla="*/ 7 w 25"/>
                        <a:gd name="T37" fmla="*/ 14 h 28"/>
                        <a:gd name="T38" fmla="*/ 8 w 25"/>
                        <a:gd name="T39" fmla="*/ 10 h 28"/>
                        <a:gd name="T40" fmla="*/ 11 w 25"/>
                        <a:gd name="T41" fmla="*/ 8 h 28"/>
                        <a:gd name="T42" fmla="*/ 13 w 25"/>
                        <a:gd name="T43" fmla="*/ 6 h 28"/>
                        <a:gd name="T44" fmla="*/ 16 w 25"/>
                        <a:gd name="T45" fmla="*/ 4 h 28"/>
                        <a:gd name="T46" fmla="*/ 24 w 25"/>
                        <a:gd name="T47" fmla="*/ 0 h 28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w 25"/>
                        <a:gd name="T73" fmla="*/ 0 h 28"/>
                        <a:gd name="T74" fmla="*/ 25 w 25"/>
                        <a:gd name="T75" fmla="*/ 28 h 28"/>
                      </a:gdLst>
                      <a:ahLst/>
                      <a:cxnLst>
                        <a:cxn ang="T48">
                          <a:pos x="T0" y="T1"/>
                        </a:cxn>
                        <a:cxn ang="T49">
                          <a:pos x="T2" y="T3"/>
                        </a:cxn>
                        <a:cxn ang="T50">
                          <a:pos x="T4" y="T5"/>
                        </a:cxn>
                        <a:cxn ang="T51">
                          <a:pos x="T6" y="T7"/>
                        </a:cxn>
                        <a:cxn ang="T52">
                          <a:pos x="T8" y="T9"/>
                        </a:cxn>
                        <a:cxn ang="T53">
                          <a:pos x="T10" y="T11"/>
                        </a:cxn>
                        <a:cxn ang="T54">
                          <a:pos x="T12" y="T13"/>
                        </a:cxn>
                        <a:cxn ang="T55">
                          <a:pos x="T14" y="T15"/>
                        </a:cxn>
                        <a:cxn ang="T56">
                          <a:pos x="T16" y="T17"/>
                        </a:cxn>
                        <a:cxn ang="T57">
                          <a:pos x="T18" y="T19"/>
                        </a:cxn>
                        <a:cxn ang="T58">
                          <a:pos x="T20" y="T21"/>
                        </a:cxn>
                        <a:cxn ang="T59">
                          <a:pos x="T22" y="T23"/>
                        </a:cxn>
                        <a:cxn ang="T60">
                          <a:pos x="T24" y="T25"/>
                        </a:cxn>
                        <a:cxn ang="T61">
                          <a:pos x="T26" y="T27"/>
                        </a:cxn>
                        <a:cxn ang="T62">
                          <a:pos x="T28" y="T29"/>
                        </a:cxn>
                        <a:cxn ang="T63">
                          <a:pos x="T30" y="T31"/>
                        </a:cxn>
                        <a:cxn ang="T64">
                          <a:pos x="T32" y="T33"/>
                        </a:cxn>
                        <a:cxn ang="T65">
                          <a:pos x="T34" y="T35"/>
                        </a:cxn>
                        <a:cxn ang="T66">
                          <a:pos x="T36" y="T37"/>
                        </a:cxn>
                        <a:cxn ang="T67">
                          <a:pos x="T38" y="T39"/>
                        </a:cxn>
                        <a:cxn ang="T68">
                          <a:pos x="T40" y="T41"/>
                        </a:cxn>
                        <a:cxn ang="T69">
                          <a:pos x="T42" y="T43"/>
                        </a:cxn>
                        <a:cxn ang="T70">
                          <a:pos x="T44" y="T45"/>
                        </a:cxn>
                        <a:cxn ang="T71">
                          <a:pos x="T46" y="T47"/>
                        </a:cxn>
                      </a:cxnLst>
                      <a:rect l="T72" t="T73" r="T74" b="T75"/>
                      <a:pathLst>
                        <a:path w="25" h="28">
                          <a:moveTo>
                            <a:pt x="24" y="0"/>
                          </a:moveTo>
                          <a:lnTo>
                            <a:pt x="19" y="2"/>
                          </a:lnTo>
                          <a:lnTo>
                            <a:pt x="15" y="3"/>
                          </a:lnTo>
                          <a:lnTo>
                            <a:pt x="12" y="4"/>
                          </a:lnTo>
                          <a:lnTo>
                            <a:pt x="10" y="5"/>
                          </a:lnTo>
                          <a:lnTo>
                            <a:pt x="7" y="7"/>
                          </a:lnTo>
                          <a:lnTo>
                            <a:pt x="4" y="9"/>
                          </a:lnTo>
                          <a:lnTo>
                            <a:pt x="2" y="11"/>
                          </a:lnTo>
                          <a:lnTo>
                            <a:pt x="1" y="13"/>
                          </a:lnTo>
                          <a:lnTo>
                            <a:pt x="0" y="15"/>
                          </a:lnTo>
                          <a:lnTo>
                            <a:pt x="0" y="17"/>
                          </a:lnTo>
                          <a:lnTo>
                            <a:pt x="0" y="16"/>
                          </a:lnTo>
                          <a:lnTo>
                            <a:pt x="0" y="18"/>
                          </a:lnTo>
                          <a:lnTo>
                            <a:pt x="0" y="22"/>
                          </a:lnTo>
                          <a:lnTo>
                            <a:pt x="1" y="24"/>
                          </a:lnTo>
                          <a:lnTo>
                            <a:pt x="2" y="27"/>
                          </a:lnTo>
                          <a:lnTo>
                            <a:pt x="3" y="22"/>
                          </a:lnTo>
                          <a:lnTo>
                            <a:pt x="5" y="18"/>
                          </a:lnTo>
                          <a:lnTo>
                            <a:pt x="7" y="14"/>
                          </a:lnTo>
                          <a:lnTo>
                            <a:pt x="8" y="10"/>
                          </a:lnTo>
                          <a:lnTo>
                            <a:pt x="11" y="8"/>
                          </a:lnTo>
                          <a:lnTo>
                            <a:pt x="13" y="6"/>
                          </a:lnTo>
                          <a:lnTo>
                            <a:pt x="16" y="4"/>
                          </a:lnTo>
                          <a:lnTo>
                            <a:pt x="24" y="0"/>
                          </a:lnTo>
                        </a:path>
                      </a:pathLst>
                    </a:custGeom>
                    <a:solidFill>
                      <a:srgbClr val="80604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fr-FR" sz="2215"/>
                    </a:p>
                  </p:txBody>
                </p:sp>
              </p:grpSp>
            </p:grpSp>
            <p:sp>
              <p:nvSpPr>
                <p:cNvPr id="45227" name="Freeform 30"/>
                <p:cNvSpPr>
                  <a:spLocks/>
                </p:cNvSpPr>
                <p:nvPr/>
              </p:nvSpPr>
              <p:spPr bwMode="auto">
                <a:xfrm>
                  <a:off x="3716" y="2356"/>
                  <a:ext cx="33" cy="76"/>
                </a:xfrm>
                <a:custGeom>
                  <a:avLst/>
                  <a:gdLst>
                    <a:gd name="T0" fmla="*/ 32 w 33"/>
                    <a:gd name="T1" fmla="*/ 0 h 76"/>
                    <a:gd name="T2" fmla="*/ 6 w 33"/>
                    <a:gd name="T3" fmla="*/ 48 h 76"/>
                    <a:gd name="T4" fmla="*/ 0 w 33"/>
                    <a:gd name="T5" fmla="*/ 75 h 76"/>
                    <a:gd name="T6" fmla="*/ 10 w 33"/>
                    <a:gd name="T7" fmla="*/ 46 h 76"/>
                    <a:gd name="T8" fmla="*/ 32 w 33"/>
                    <a:gd name="T9" fmla="*/ 0 h 7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3"/>
                    <a:gd name="T16" fmla="*/ 0 h 76"/>
                    <a:gd name="T17" fmla="*/ 33 w 33"/>
                    <a:gd name="T18" fmla="*/ 76 h 7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3" h="76">
                      <a:moveTo>
                        <a:pt x="32" y="0"/>
                      </a:moveTo>
                      <a:lnTo>
                        <a:pt x="6" y="48"/>
                      </a:lnTo>
                      <a:lnTo>
                        <a:pt x="0" y="75"/>
                      </a:lnTo>
                      <a:lnTo>
                        <a:pt x="10" y="46"/>
                      </a:lnTo>
                      <a:lnTo>
                        <a:pt x="32" y="0"/>
                      </a:lnTo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228" name="Freeform 31"/>
                <p:cNvSpPr>
                  <a:spLocks/>
                </p:cNvSpPr>
                <p:nvPr/>
              </p:nvSpPr>
              <p:spPr bwMode="auto">
                <a:xfrm>
                  <a:off x="3682" y="2411"/>
                  <a:ext cx="17" cy="32"/>
                </a:xfrm>
                <a:custGeom>
                  <a:avLst/>
                  <a:gdLst>
                    <a:gd name="T0" fmla="*/ 8 w 17"/>
                    <a:gd name="T1" fmla="*/ 0 h 32"/>
                    <a:gd name="T2" fmla="*/ 8 w 17"/>
                    <a:gd name="T3" fmla="*/ 24 h 32"/>
                    <a:gd name="T4" fmla="*/ 16 w 17"/>
                    <a:gd name="T5" fmla="*/ 31 h 32"/>
                    <a:gd name="T6" fmla="*/ 4 w 17"/>
                    <a:gd name="T7" fmla="*/ 25 h 32"/>
                    <a:gd name="T8" fmla="*/ 0 w 17"/>
                    <a:gd name="T9" fmla="*/ 28 h 32"/>
                    <a:gd name="T10" fmla="*/ 2 w 17"/>
                    <a:gd name="T11" fmla="*/ 20 h 32"/>
                    <a:gd name="T12" fmla="*/ 4 w 17"/>
                    <a:gd name="T13" fmla="*/ 5 h 32"/>
                    <a:gd name="T14" fmla="*/ 8 w 17"/>
                    <a:gd name="T15" fmla="*/ 0 h 3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7"/>
                    <a:gd name="T25" fmla="*/ 0 h 32"/>
                    <a:gd name="T26" fmla="*/ 17 w 17"/>
                    <a:gd name="T27" fmla="*/ 32 h 3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7" h="32">
                      <a:moveTo>
                        <a:pt x="8" y="0"/>
                      </a:moveTo>
                      <a:lnTo>
                        <a:pt x="8" y="24"/>
                      </a:lnTo>
                      <a:lnTo>
                        <a:pt x="16" y="31"/>
                      </a:lnTo>
                      <a:lnTo>
                        <a:pt x="4" y="25"/>
                      </a:lnTo>
                      <a:lnTo>
                        <a:pt x="0" y="28"/>
                      </a:lnTo>
                      <a:lnTo>
                        <a:pt x="2" y="20"/>
                      </a:lnTo>
                      <a:lnTo>
                        <a:pt x="4" y="5"/>
                      </a:lnTo>
                      <a:lnTo>
                        <a:pt x="8" y="0"/>
                      </a:lnTo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</p:grpSp>
          <p:sp>
            <p:nvSpPr>
              <p:cNvPr id="45222" name="Freeform 32"/>
              <p:cNvSpPr>
                <a:spLocks/>
              </p:cNvSpPr>
              <p:nvPr/>
            </p:nvSpPr>
            <p:spPr bwMode="auto">
              <a:xfrm>
                <a:off x="3667" y="2459"/>
                <a:ext cx="19" cy="35"/>
              </a:xfrm>
              <a:custGeom>
                <a:avLst/>
                <a:gdLst>
                  <a:gd name="T0" fmla="*/ 10 w 19"/>
                  <a:gd name="T1" fmla="*/ 0 h 35"/>
                  <a:gd name="T2" fmla="*/ 18 w 19"/>
                  <a:gd name="T3" fmla="*/ 17 h 35"/>
                  <a:gd name="T4" fmla="*/ 18 w 19"/>
                  <a:gd name="T5" fmla="*/ 34 h 35"/>
                  <a:gd name="T6" fmla="*/ 15 w 19"/>
                  <a:gd name="T7" fmla="*/ 15 h 35"/>
                  <a:gd name="T8" fmla="*/ 10 w 19"/>
                  <a:gd name="T9" fmla="*/ 7 h 35"/>
                  <a:gd name="T10" fmla="*/ 0 w 19"/>
                  <a:gd name="T11" fmla="*/ 14 h 35"/>
                  <a:gd name="T12" fmla="*/ 6 w 19"/>
                  <a:gd name="T13" fmla="*/ 8 h 35"/>
                  <a:gd name="T14" fmla="*/ 10 w 19"/>
                  <a:gd name="T15" fmla="*/ 0 h 3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9"/>
                  <a:gd name="T25" fmla="*/ 0 h 35"/>
                  <a:gd name="T26" fmla="*/ 19 w 19"/>
                  <a:gd name="T27" fmla="*/ 35 h 3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9" h="35">
                    <a:moveTo>
                      <a:pt x="10" y="0"/>
                    </a:moveTo>
                    <a:lnTo>
                      <a:pt x="18" y="17"/>
                    </a:lnTo>
                    <a:lnTo>
                      <a:pt x="18" y="34"/>
                    </a:lnTo>
                    <a:lnTo>
                      <a:pt x="15" y="15"/>
                    </a:lnTo>
                    <a:lnTo>
                      <a:pt x="10" y="7"/>
                    </a:lnTo>
                    <a:lnTo>
                      <a:pt x="0" y="14"/>
                    </a:lnTo>
                    <a:lnTo>
                      <a:pt x="6" y="8"/>
                    </a:lnTo>
                    <a:lnTo>
                      <a:pt x="10" y="0"/>
                    </a:lnTo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</p:grpSp>
        <p:sp>
          <p:nvSpPr>
            <p:cNvPr id="45208" name="Freeform 33"/>
            <p:cNvSpPr>
              <a:spLocks/>
            </p:cNvSpPr>
            <p:nvPr/>
          </p:nvSpPr>
          <p:spPr bwMode="auto">
            <a:xfrm>
              <a:off x="3564" y="2518"/>
              <a:ext cx="17" cy="23"/>
            </a:xfrm>
            <a:custGeom>
              <a:avLst/>
              <a:gdLst>
                <a:gd name="T0" fmla="*/ 12 w 17"/>
                <a:gd name="T1" fmla="*/ 0 h 23"/>
                <a:gd name="T2" fmla="*/ 0 w 17"/>
                <a:gd name="T3" fmla="*/ 18 h 23"/>
                <a:gd name="T4" fmla="*/ 0 w 17"/>
                <a:gd name="T5" fmla="*/ 22 h 23"/>
                <a:gd name="T6" fmla="*/ 4 w 17"/>
                <a:gd name="T7" fmla="*/ 19 h 23"/>
                <a:gd name="T8" fmla="*/ 16 w 17"/>
                <a:gd name="T9" fmla="*/ 1 h 23"/>
                <a:gd name="T10" fmla="*/ 14 w 17"/>
                <a:gd name="T11" fmla="*/ 1 h 23"/>
                <a:gd name="T12" fmla="*/ 12 w 17"/>
                <a:gd name="T13" fmla="*/ 0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23"/>
                <a:gd name="T23" fmla="*/ 17 w 17"/>
                <a:gd name="T24" fmla="*/ 23 h 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23">
                  <a:moveTo>
                    <a:pt x="12" y="0"/>
                  </a:moveTo>
                  <a:lnTo>
                    <a:pt x="0" y="18"/>
                  </a:lnTo>
                  <a:lnTo>
                    <a:pt x="0" y="22"/>
                  </a:lnTo>
                  <a:lnTo>
                    <a:pt x="4" y="19"/>
                  </a:lnTo>
                  <a:lnTo>
                    <a:pt x="16" y="1"/>
                  </a:lnTo>
                  <a:lnTo>
                    <a:pt x="14" y="1"/>
                  </a:lnTo>
                  <a:lnTo>
                    <a:pt x="12" y="0"/>
                  </a:lnTo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fr-FR" sz="2215"/>
            </a:p>
          </p:txBody>
        </p:sp>
        <p:grpSp>
          <p:nvGrpSpPr>
            <p:cNvPr id="45209" name="Group 34"/>
            <p:cNvGrpSpPr>
              <a:grpSpLocks/>
            </p:cNvGrpSpPr>
            <p:nvPr/>
          </p:nvGrpSpPr>
          <p:grpSpPr bwMode="auto">
            <a:xfrm>
              <a:off x="3563" y="2493"/>
              <a:ext cx="56" cy="46"/>
              <a:chOff x="3563" y="2493"/>
              <a:chExt cx="56" cy="46"/>
            </a:xfrm>
          </p:grpSpPr>
          <p:grpSp>
            <p:nvGrpSpPr>
              <p:cNvPr id="45210" name="Group 35"/>
              <p:cNvGrpSpPr>
                <a:grpSpLocks/>
              </p:cNvGrpSpPr>
              <p:nvPr/>
            </p:nvGrpSpPr>
            <p:grpSpPr bwMode="auto">
              <a:xfrm>
                <a:off x="3563" y="2493"/>
                <a:ext cx="56" cy="46"/>
                <a:chOff x="3563" y="2493"/>
                <a:chExt cx="56" cy="46"/>
              </a:xfrm>
            </p:grpSpPr>
            <p:sp>
              <p:nvSpPr>
                <p:cNvPr id="45212" name="Freeform 36"/>
                <p:cNvSpPr>
                  <a:spLocks/>
                </p:cNvSpPr>
                <p:nvPr/>
              </p:nvSpPr>
              <p:spPr bwMode="auto">
                <a:xfrm>
                  <a:off x="3563" y="2498"/>
                  <a:ext cx="49" cy="41"/>
                </a:xfrm>
                <a:custGeom>
                  <a:avLst/>
                  <a:gdLst>
                    <a:gd name="T0" fmla="*/ 35 w 49"/>
                    <a:gd name="T1" fmla="*/ 5 h 41"/>
                    <a:gd name="T2" fmla="*/ 32 w 49"/>
                    <a:gd name="T3" fmla="*/ 6 h 41"/>
                    <a:gd name="T4" fmla="*/ 30 w 49"/>
                    <a:gd name="T5" fmla="*/ 5 h 41"/>
                    <a:gd name="T6" fmla="*/ 26 w 49"/>
                    <a:gd name="T7" fmla="*/ 3 h 41"/>
                    <a:gd name="T8" fmla="*/ 24 w 49"/>
                    <a:gd name="T9" fmla="*/ 2 h 41"/>
                    <a:gd name="T10" fmla="*/ 19 w 49"/>
                    <a:gd name="T11" fmla="*/ 1 h 41"/>
                    <a:gd name="T12" fmla="*/ 16 w 49"/>
                    <a:gd name="T13" fmla="*/ 0 h 41"/>
                    <a:gd name="T14" fmla="*/ 7 w 49"/>
                    <a:gd name="T15" fmla="*/ 2 h 41"/>
                    <a:gd name="T16" fmla="*/ 5 w 49"/>
                    <a:gd name="T17" fmla="*/ 3 h 41"/>
                    <a:gd name="T18" fmla="*/ 4 w 49"/>
                    <a:gd name="T19" fmla="*/ 4 h 41"/>
                    <a:gd name="T20" fmla="*/ 3 w 49"/>
                    <a:gd name="T21" fmla="*/ 6 h 41"/>
                    <a:gd name="T22" fmla="*/ 2 w 49"/>
                    <a:gd name="T23" fmla="*/ 8 h 41"/>
                    <a:gd name="T24" fmla="*/ 1 w 49"/>
                    <a:gd name="T25" fmla="*/ 12 h 41"/>
                    <a:gd name="T26" fmla="*/ 0 w 49"/>
                    <a:gd name="T27" fmla="*/ 17 h 41"/>
                    <a:gd name="T28" fmla="*/ 0 w 49"/>
                    <a:gd name="T29" fmla="*/ 22 h 41"/>
                    <a:gd name="T30" fmla="*/ 0 w 49"/>
                    <a:gd name="T31" fmla="*/ 25 h 41"/>
                    <a:gd name="T32" fmla="*/ 0 w 49"/>
                    <a:gd name="T33" fmla="*/ 27 h 41"/>
                    <a:gd name="T34" fmla="*/ 0 w 49"/>
                    <a:gd name="T35" fmla="*/ 29 h 41"/>
                    <a:gd name="T36" fmla="*/ 0 w 49"/>
                    <a:gd name="T37" fmla="*/ 30 h 41"/>
                    <a:gd name="T38" fmla="*/ 1 w 49"/>
                    <a:gd name="T39" fmla="*/ 32 h 41"/>
                    <a:gd name="T40" fmla="*/ 5 w 49"/>
                    <a:gd name="T41" fmla="*/ 36 h 41"/>
                    <a:gd name="T42" fmla="*/ 8 w 49"/>
                    <a:gd name="T43" fmla="*/ 37 h 41"/>
                    <a:gd name="T44" fmla="*/ 11 w 49"/>
                    <a:gd name="T45" fmla="*/ 39 h 41"/>
                    <a:gd name="T46" fmla="*/ 13 w 49"/>
                    <a:gd name="T47" fmla="*/ 40 h 41"/>
                    <a:gd name="T48" fmla="*/ 15 w 49"/>
                    <a:gd name="T49" fmla="*/ 39 h 41"/>
                    <a:gd name="T50" fmla="*/ 15 w 49"/>
                    <a:gd name="T51" fmla="*/ 38 h 41"/>
                    <a:gd name="T52" fmla="*/ 17 w 49"/>
                    <a:gd name="T53" fmla="*/ 38 h 41"/>
                    <a:gd name="T54" fmla="*/ 19 w 49"/>
                    <a:gd name="T55" fmla="*/ 38 h 41"/>
                    <a:gd name="T56" fmla="*/ 22 w 49"/>
                    <a:gd name="T57" fmla="*/ 39 h 41"/>
                    <a:gd name="T58" fmla="*/ 24 w 49"/>
                    <a:gd name="T59" fmla="*/ 39 h 41"/>
                    <a:gd name="T60" fmla="*/ 24 w 49"/>
                    <a:gd name="T61" fmla="*/ 37 h 41"/>
                    <a:gd name="T62" fmla="*/ 24 w 49"/>
                    <a:gd name="T63" fmla="*/ 36 h 41"/>
                    <a:gd name="T64" fmla="*/ 26 w 49"/>
                    <a:gd name="T65" fmla="*/ 37 h 41"/>
                    <a:gd name="T66" fmla="*/ 28 w 49"/>
                    <a:gd name="T67" fmla="*/ 37 h 41"/>
                    <a:gd name="T68" fmla="*/ 29 w 49"/>
                    <a:gd name="T69" fmla="*/ 36 h 41"/>
                    <a:gd name="T70" fmla="*/ 29 w 49"/>
                    <a:gd name="T71" fmla="*/ 34 h 41"/>
                    <a:gd name="T72" fmla="*/ 30 w 49"/>
                    <a:gd name="T73" fmla="*/ 32 h 41"/>
                    <a:gd name="T74" fmla="*/ 33 w 49"/>
                    <a:gd name="T75" fmla="*/ 33 h 41"/>
                    <a:gd name="T76" fmla="*/ 35 w 49"/>
                    <a:gd name="T77" fmla="*/ 33 h 41"/>
                    <a:gd name="T78" fmla="*/ 37 w 49"/>
                    <a:gd name="T79" fmla="*/ 32 h 41"/>
                    <a:gd name="T80" fmla="*/ 39 w 49"/>
                    <a:gd name="T81" fmla="*/ 31 h 41"/>
                    <a:gd name="T82" fmla="*/ 40 w 49"/>
                    <a:gd name="T83" fmla="*/ 30 h 41"/>
                    <a:gd name="T84" fmla="*/ 42 w 49"/>
                    <a:gd name="T85" fmla="*/ 28 h 41"/>
                    <a:gd name="T86" fmla="*/ 47 w 49"/>
                    <a:gd name="T87" fmla="*/ 27 h 41"/>
                    <a:gd name="T88" fmla="*/ 47 w 49"/>
                    <a:gd name="T89" fmla="*/ 21 h 41"/>
                    <a:gd name="T90" fmla="*/ 48 w 49"/>
                    <a:gd name="T91" fmla="*/ 16 h 41"/>
                    <a:gd name="T92" fmla="*/ 46 w 49"/>
                    <a:gd name="T93" fmla="*/ 12 h 41"/>
                    <a:gd name="T94" fmla="*/ 45 w 49"/>
                    <a:gd name="T95" fmla="*/ 9 h 41"/>
                    <a:gd name="T96" fmla="*/ 43 w 49"/>
                    <a:gd name="T97" fmla="*/ 7 h 41"/>
                    <a:gd name="T98" fmla="*/ 40 w 49"/>
                    <a:gd name="T99" fmla="*/ 6 h 41"/>
                    <a:gd name="T100" fmla="*/ 37 w 49"/>
                    <a:gd name="T101" fmla="*/ 5 h 41"/>
                    <a:gd name="T102" fmla="*/ 35 w 49"/>
                    <a:gd name="T103" fmla="*/ 5 h 41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9"/>
                    <a:gd name="T157" fmla="*/ 0 h 41"/>
                    <a:gd name="T158" fmla="*/ 49 w 49"/>
                    <a:gd name="T159" fmla="*/ 41 h 41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9" h="41">
                      <a:moveTo>
                        <a:pt x="35" y="5"/>
                      </a:moveTo>
                      <a:lnTo>
                        <a:pt x="32" y="6"/>
                      </a:lnTo>
                      <a:lnTo>
                        <a:pt x="30" y="5"/>
                      </a:lnTo>
                      <a:lnTo>
                        <a:pt x="26" y="3"/>
                      </a:lnTo>
                      <a:lnTo>
                        <a:pt x="24" y="2"/>
                      </a:lnTo>
                      <a:lnTo>
                        <a:pt x="19" y="1"/>
                      </a:lnTo>
                      <a:lnTo>
                        <a:pt x="16" y="0"/>
                      </a:lnTo>
                      <a:lnTo>
                        <a:pt x="7" y="2"/>
                      </a:lnTo>
                      <a:lnTo>
                        <a:pt x="5" y="3"/>
                      </a:lnTo>
                      <a:lnTo>
                        <a:pt x="4" y="4"/>
                      </a:lnTo>
                      <a:lnTo>
                        <a:pt x="3" y="6"/>
                      </a:lnTo>
                      <a:lnTo>
                        <a:pt x="2" y="8"/>
                      </a:lnTo>
                      <a:lnTo>
                        <a:pt x="1" y="12"/>
                      </a:lnTo>
                      <a:lnTo>
                        <a:pt x="0" y="17"/>
                      </a:lnTo>
                      <a:lnTo>
                        <a:pt x="0" y="22"/>
                      </a:lnTo>
                      <a:lnTo>
                        <a:pt x="0" y="25"/>
                      </a:lnTo>
                      <a:lnTo>
                        <a:pt x="0" y="27"/>
                      </a:lnTo>
                      <a:lnTo>
                        <a:pt x="0" y="29"/>
                      </a:lnTo>
                      <a:lnTo>
                        <a:pt x="0" y="30"/>
                      </a:lnTo>
                      <a:lnTo>
                        <a:pt x="1" y="32"/>
                      </a:lnTo>
                      <a:lnTo>
                        <a:pt x="5" y="36"/>
                      </a:lnTo>
                      <a:lnTo>
                        <a:pt x="8" y="37"/>
                      </a:lnTo>
                      <a:lnTo>
                        <a:pt x="11" y="39"/>
                      </a:lnTo>
                      <a:lnTo>
                        <a:pt x="13" y="40"/>
                      </a:lnTo>
                      <a:lnTo>
                        <a:pt x="15" y="39"/>
                      </a:lnTo>
                      <a:lnTo>
                        <a:pt x="15" y="38"/>
                      </a:lnTo>
                      <a:lnTo>
                        <a:pt x="17" y="38"/>
                      </a:lnTo>
                      <a:lnTo>
                        <a:pt x="19" y="38"/>
                      </a:lnTo>
                      <a:lnTo>
                        <a:pt x="22" y="39"/>
                      </a:lnTo>
                      <a:lnTo>
                        <a:pt x="24" y="39"/>
                      </a:lnTo>
                      <a:lnTo>
                        <a:pt x="24" y="37"/>
                      </a:lnTo>
                      <a:lnTo>
                        <a:pt x="24" y="36"/>
                      </a:lnTo>
                      <a:lnTo>
                        <a:pt x="26" y="37"/>
                      </a:lnTo>
                      <a:lnTo>
                        <a:pt x="28" y="37"/>
                      </a:lnTo>
                      <a:lnTo>
                        <a:pt x="29" y="36"/>
                      </a:lnTo>
                      <a:lnTo>
                        <a:pt x="29" y="34"/>
                      </a:lnTo>
                      <a:lnTo>
                        <a:pt x="30" y="32"/>
                      </a:lnTo>
                      <a:lnTo>
                        <a:pt x="33" y="33"/>
                      </a:lnTo>
                      <a:lnTo>
                        <a:pt x="35" y="33"/>
                      </a:lnTo>
                      <a:lnTo>
                        <a:pt x="37" y="32"/>
                      </a:lnTo>
                      <a:lnTo>
                        <a:pt x="39" y="31"/>
                      </a:lnTo>
                      <a:lnTo>
                        <a:pt x="40" y="30"/>
                      </a:lnTo>
                      <a:lnTo>
                        <a:pt x="42" y="28"/>
                      </a:lnTo>
                      <a:lnTo>
                        <a:pt x="47" y="27"/>
                      </a:lnTo>
                      <a:lnTo>
                        <a:pt x="47" y="21"/>
                      </a:lnTo>
                      <a:lnTo>
                        <a:pt x="48" y="16"/>
                      </a:lnTo>
                      <a:lnTo>
                        <a:pt x="46" y="12"/>
                      </a:lnTo>
                      <a:lnTo>
                        <a:pt x="45" y="9"/>
                      </a:lnTo>
                      <a:lnTo>
                        <a:pt x="43" y="7"/>
                      </a:lnTo>
                      <a:lnTo>
                        <a:pt x="40" y="6"/>
                      </a:lnTo>
                      <a:lnTo>
                        <a:pt x="37" y="5"/>
                      </a:lnTo>
                      <a:lnTo>
                        <a:pt x="35" y="5"/>
                      </a:lnTo>
                    </a:path>
                  </a:pathLst>
                </a:custGeom>
                <a:solidFill>
                  <a:srgbClr val="FF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213" name="Freeform 37"/>
                <p:cNvSpPr>
                  <a:spLocks/>
                </p:cNvSpPr>
                <p:nvPr/>
              </p:nvSpPr>
              <p:spPr bwMode="auto">
                <a:xfrm>
                  <a:off x="3567" y="2507"/>
                  <a:ext cx="32" cy="28"/>
                </a:xfrm>
                <a:custGeom>
                  <a:avLst/>
                  <a:gdLst>
                    <a:gd name="T0" fmla="*/ 28 w 32"/>
                    <a:gd name="T1" fmla="*/ 11 h 28"/>
                    <a:gd name="T2" fmla="*/ 24 w 32"/>
                    <a:gd name="T3" fmla="*/ 10 h 28"/>
                    <a:gd name="T4" fmla="*/ 21 w 32"/>
                    <a:gd name="T5" fmla="*/ 8 h 28"/>
                    <a:gd name="T6" fmla="*/ 19 w 32"/>
                    <a:gd name="T7" fmla="*/ 9 h 28"/>
                    <a:gd name="T8" fmla="*/ 13 w 32"/>
                    <a:gd name="T9" fmla="*/ 11 h 28"/>
                    <a:gd name="T10" fmla="*/ 10 w 32"/>
                    <a:gd name="T11" fmla="*/ 11 h 28"/>
                    <a:gd name="T12" fmla="*/ 6 w 32"/>
                    <a:gd name="T13" fmla="*/ 10 h 28"/>
                    <a:gd name="T14" fmla="*/ 5 w 32"/>
                    <a:gd name="T15" fmla="*/ 7 h 28"/>
                    <a:gd name="T16" fmla="*/ 6 w 32"/>
                    <a:gd name="T17" fmla="*/ 5 h 28"/>
                    <a:gd name="T18" fmla="*/ 9 w 32"/>
                    <a:gd name="T19" fmla="*/ 4 h 28"/>
                    <a:gd name="T20" fmla="*/ 13 w 32"/>
                    <a:gd name="T21" fmla="*/ 4 h 28"/>
                    <a:gd name="T22" fmla="*/ 18 w 32"/>
                    <a:gd name="T23" fmla="*/ 1 h 28"/>
                    <a:gd name="T24" fmla="*/ 13 w 32"/>
                    <a:gd name="T25" fmla="*/ 0 h 28"/>
                    <a:gd name="T26" fmla="*/ 9 w 32"/>
                    <a:gd name="T27" fmla="*/ 0 h 28"/>
                    <a:gd name="T28" fmla="*/ 6 w 32"/>
                    <a:gd name="T29" fmla="*/ 2 h 28"/>
                    <a:gd name="T30" fmla="*/ 4 w 32"/>
                    <a:gd name="T31" fmla="*/ 2 h 28"/>
                    <a:gd name="T32" fmla="*/ 3 w 32"/>
                    <a:gd name="T33" fmla="*/ 3 h 28"/>
                    <a:gd name="T34" fmla="*/ 3 w 32"/>
                    <a:gd name="T35" fmla="*/ 10 h 28"/>
                    <a:gd name="T36" fmla="*/ 1 w 32"/>
                    <a:gd name="T37" fmla="*/ 12 h 28"/>
                    <a:gd name="T38" fmla="*/ 1 w 32"/>
                    <a:gd name="T39" fmla="*/ 13 h 28"/>
                    <a:gd name="T40" fmla="*/ 0 w 32"/>
                    <a:gd name="T41" fmla="*/ 18 h 28"/>
                    <a:gd name="T42" fmla="*/ 4 w 32"/>
                    <a:gd name="T43" fmla="*/ 17 h 28"/>
                    <a:gd name="T44" fmla="*/ 6 w 32"/>
                    <a:gd name="T45" fmla="*/ 20 h 28"/>
                    <a:gd name="T46" fmla="*/ 7 w 32"/>
                    <a:gd name="T47" fmla="*/ 21 h 28"/>
                    <a:gd name="T48" fmla="*/ 9 w 32"/>
                    <a:gd name="T49" fmla="*/ 22 h 28"/>
                    <a:gd name="T50" fmla="*/ 10 w 32"/>
                    <a:gd name="T51" fmla="*/ 26 h 28"/>
                    <a:gd name="T52" fmla="*/ 11 w 32"/>
                    <a:gd name="T53" fmla="*/ 25 h 28"/>
                    <a:gd name="T54" fmla="*/ 10 w 32"/>
                    <a:gd name="T55" fmla="*/ 21 h 28"/>
                    <a:gd name="T56" fmla="*/ 12 w 32"/>
                    <a:gd name="T57" fmla="*/ 20 h 28"/>
                    <a:gd name="T58" fmla="*/ 16 w 32"/>
                    <a:gd name="T59" fmla="*/ 20 h 28"/>
                    <a:gd name="T60" fmla="*/ 20 w 32"/>
                    <a:gd name="T61" fmla="*/ 18 h 28"/>
                    <a:gd name="T62" fmla="*/ 23 w 32"/>
                    <a:gd name="T63" fmla="*/ 18 h 28"/>
                    <a:gd name="T64" fmla="*/ 25 w 32"/>
                    <a:gd name="T65" fmla="*/ 18 h 28"/>
                    <a:gd name="T66" fmla="*/ 29 w 32"/>
                    <a:gd name="T67" fmla="*/ 19 h 28"/>
                    <a:gd name="T68" fmla="*/ 25 w 32"/>
                    <a:gd name="T69" fmla="*/ 14 h 28"/>
                    <a:gd name="T70" fmla="*/ 27 w 32"/>
                    <a:gd name="T71" fmla="*/ 11 h 28"/>
                    <a:gd name="T72" fmla="*/ 31 w 32"/>
                    <a:gd name="T73" fmla="*/ 9 h 2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32"/>
                    <a:gd name="T112" fmla="*/ 0 h 28"/>
                    <a:gd name="T113" fmla="*/ 32 w 32"/>
                    <a:gd name="T114" fmla="*/ 28 h 28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32" h="28">
                      <a:moveTo>
                        <a:pt x="31" y="9"/>
                      </a:moveTo>
                      <a:lnTo>
                        <a:pt x="28" y="11"/>
                      </a:lnTo>
                      <a:lnTo>
                        <a:pt x="26" y="11"/>
                      </a:lnTo>
                      <a:lnTo>
                        <a:pt x="24" y="10"/>
                      </a:lnTo>
                      <a:lnTo>
                        <a:pt x="22" y="9"/>
                      </a:lnTo>
                      <a:lnTo>
                        <a:pt x="21" y="8"/>
                      </a:lnTo>
                      <a:lnTo>
                        <a:pt x="20" y="8"/>
                      </a:lnTo>
                      <a:lnTo>
                        <a:pt x="19" y="9"/>
                      </a:lnTo>
                      <a:lnTo>
                        <a:pt x="16" y="10"/>
                      </a:lnTo>
                      <a:lnTo>
                        <a:pt x="13" y="11"/>
                      </a:lnTo>
                      <a:lnTo>
                        <a:pt x="11" y="11"/>
                      </a:lnTo>
                      <a:lnTo>
                        <a:pt x="10" y="11"/>
                      </a:lnTo>
                      <a:lnTo>
                        <a:pt x="8" y="11"/>
                      </a:lnTo>
                      <a:lnTo>
                        <a:pt x="6" y="10"/>
                      </a:lnTo>
                      <a:lnTo>
                        <a:pt x="6" y="9"/>
                      </a:lnTo>
                      <a:lnTo>
                        <a:pt x="5" y="7"/>
                      </a:lnTo>
                      <a:lnTo>
                        <a:pt x="5" y="6"/>
                      </a:lnTo>
                      <a:lnTo>
                        <a:pt x="6" y="5"/>
                      </a:lnTo>
                      <a:lnTo>
                        <a:pt x="7" y="5"/>
                      </a:lnTo>
                      <a:lnTo>
                        <a:pt x="9" y="4"/>
                      </a:lnTo>
                      <a:lnTo>
                        <a:pt x="11" y="4"/>
                      </a:lnTo>
                      <a:lnTo>
                        <a:pt x="13" y="4"/>
                      </a:lnTo>
                      <a:lnTo>
                        <a:pt x="16" y="2"/>
                      </a:lnTo>
                      <a:lnTo>
                        <a:pt x="18" y="1"/>
                      </a:lnTo>
                      <a:lnTo>
                        <a:pt x="15" y="1"/>
                      </a:lnTo>
                      <a:lnTo>
                        <a:pt x="13" y="0"/>
                      </a:lnTo>
                      <a:lnTo>
                        <a:pt x="10" y="0"/>
                      </a:lnTo>
                      <a:lnTo>
                        <a:pt x="9" y="0"/>
                      </a:lnTo>
                      <a:lnTo>
                        <a:pt x="7" y="2"/>
                      </a:lnTo>
                      <a:lnTo>
                        <a:pt x="6" y="2"/>
                      </a:lnTo>
                      <a:lnTo>
                        <a:pt x="3" y="0"/>
                      </a:lnTo>
                      <a:lnTo>
                        <a:pt x="4" y="2"/>
                      </a:lnTo>
                      <a:lnTo>
                        <a:pt x="5" y="3"/>
                      </a:lnTo>
                      <a:lnTo>
                        <a:pt x="3" y="3"/>
                      </a:lnTo>
                      <a:lnTo>
                        <a:pt x="5" y="4"/>
                      </a:lnTo>
                      <a:lnTo>
                        <a:pt x="3" y="10"/>
                      </a:lnTo>
                      <a:lnTo>
                        <a:pt x="2" y="11"/>
                      </a:lnTo>
                      <a:lnTo>
                        <a:pt x="1" y="12"/>
                      </a:lnTo>
                      <a:lnTo>
                        <a:pt x="0" y="13"/>
                      </a:lnTo>
                      <a:lnTo>
                        <a:pt x="1" y="13"/>
                      </a:lnTo>
                      <a:lnTo>
                        <a:pt x="1" y="15"/>
                      </a:lnTo>
                      <a:lnTo>
                        <a:pt x="0" y="18"/>
                      </a:lnTo>
                      <a:lnTo>
                        <a:pt x="0" y="20"/>
                      </a:lnTo>
                      <a:lnTo>
                        <a:pt x="4" y="17"/>
                      </a:lnTo>
                      <a:lnTo>
                        <a:pt x="6" y="18"/>
                      </a:lnTo>
                      <a:lnTo>
                        <a:pt x="6" y="20"/>
                      </a:lnTo>
                      <a:lnTo>
                        <a:pt x="3" y="21"/>
                      </a:lnTo>
                      <a:lnTo>
                        <a:pt x="7" y="21"/>
                      </a:lnTo>
                      <a:lnTo>
                        <a:pt x="8" y="21"/>
                      </a:lnTo>
                      <a:lnTo>
                        <a:pt x="9" y="22"/>
                      </a:lnTo>
                      <a:lnTo>
                        <a:pt x="10" y="24"/>
                      </a:lnTo>
                      <a:lnTo>
                        <a:pt x="10" y="26"/>
                      </a:lnTo>
                      <a:lnTo>
                        <a:pt x="11" y="27"/>
                      </a:lnTo>
                      <a:lnTo>
                        <a:pt x="11" y="25"/>
                      </a:lnTo>
                      <a:lnTo>
                        <a:pt x="10" y="23"/>
                      </a:lnTo>
                      <a:lnTo>
                        <a:pt x="10" y="21"/>
                      </a:lnTo>
                      <a:lnTo>
                        <a:pt x="10" y="20"/>
                      </a:lnTo>
                      <a:lnTo>
                        <a:pt x="12" y="20"/>
                      </a:lnTo>
                      <a:lnTo>
                        <a:pt x="13" y="20"/>
                      </a:lnTo>
                      <a:lnTo>
                        <a:pt x="16" y="20"/>
                      </a:lnTo>
                      <a:lnTo>
                        <a:pt x="18" y="19"/>
                      </a:lnTo>
                      <a:lnTo>
                        <a:pt x="20" y="18"/>
                      </a:lnTo>
                      <a:lnTo>
                        <a:pt x="21" y="18"/>
                      </a:lnTo>
                      <a:lnTo>
                        <a:pt x="23" y="18"/>
                      </a:lnTo>
                      <a:lnTo>
                        <a:pt x="23" y="17"/>
                      </a:lnTo>
                      <a:lnTo>
                        <a:pt x="25" y="18"/>
                      </a:lnTo>
                      <a:lnTo>
                        <a:pt x="24" y="16"/>
                      </a:lnTo>
                      <a:lnTo>
                        <a:pt x="29" y="19"/>
                      </a:lnTo>
                      <a:lnTo>
                        <a:pt x="28" y="17"/>
                      </a:lnTo>
                      <a:lnTo>
                        <a:pt x="25" y="14"/>
                      </a:lnTo>
                      <a:lnTo>
                        <a:pt x="25" y="13"/>
                      </a:lnTo>
                      <a:lnTo>
                        <a:pt x="27" y="11"/>
                      </a:lnTo>
                      <a:lnTo>
                        <a:pt x="29" y="11"/>
                      </a:lnTo>
                      <a:lnTo>
                        <a:pt x="31" y="9"/>
                      </a:lnTo>
                    </a:path>
                  </a:pathLst>
                </a:custGeom>
                <a:solidFill>
                  <a:srgbClr val="E0A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214" name="Freeform 38"/>
                <p:cNvSpPr>
                  <a:spLocks/>
                </p:cNvSpPr>
                <p:nvPr/>
              </p:nvSpPr>
              <p:spPr bwMode="auto">
                <a:xfrm>
                  <a:off x="3578" y="2493"/>
                  <a:ext cx="17" cy="17"/>
                </a:xfrm>
                <a:custGeom>
                  <a:avLst/>
                  <a:gdLst>
                    <a:gd name="T0" fmla="*/ 14 w 17"/>
                    <a:gd name="T1" fmla="*/ 0 h 17"/>
                    <a:gd name="T2" fmla="*/ 11 w 17"/>
                    <a:gd name="T3" fmla="*/ 1 h 17"/>
                    <a:gd name="T4" fmla="*/ 11 w 17"/>
                    <a:gd name="T5" fmla="*/ 2 h 17"/>
                    <a:gd name="T6" fmla="*/ 0 w 17"/>
                    <a:gd name="T7" fmla="*/ 16 h 17"/>
                    <a:gd name="T8" fmla="*/ 4 w 17"/>
                    <a:gd name="T9" fmla="*/ 16 h 17"/>
                    <a:gd name="T10" fmla="*/ 16 w 17"/>
                    <a:gd name="T11" fmla="*/ 3 h 17"/>
                    <a:gd name="T12" fmla="*/ 16 w 17"/>
                    <a:gd name="T13" fmla="*/ 1 h 17"/>
                    <a:gd name="T14" fmla="*/ 14 w 17"/>
                    <a:gd name="T15" fmla="*/ 0 h 1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7"/>
                    <a:gd name="T25" fmla="*/ 0 h 17"/>
                    <a:gd name="T26" fmla="*/ 17 w 17"/>
                    <a:gd name="T27" fmla="*/ 17 h 1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7" h="17">
                      <a:moveTo>
                        <a:pt x="14" y="0"/>
                      </a:moveTo>
                      <a:lnTo>
                        <a:pt x="11" y="1"/>
                      </a:lnTo>
                      <a:lnTo>
                        <a:pt x="11" y="2"/>
                      </a:lnTo>
                      <a:lnTo>
                        <a:pt x="0" y="16"/>
                      </a:lnTo>
                      <a:lnTo>
                        <a:pt x="4" y="16"/>
                      </a:lnTo>
                      <a:lnTo>
                        <a:pt x="16" y="3"/>
                      </a:lnTo>
                      <a:lnTo>
                        <a:pt x="16" y="1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215" name="Freeform 39"/>
                <p:cNvSpPr>
                  <a:spLocks/>
                </p:cNvSpPr>
                <p:nvPr/>
              </p:nvSpPr>
              <p:spPr bwMode="auto">
                <a:xfrm>
                  <a:off x="3602" y="2509"/>
                  <a:ext cx="17" cy="17"/>
                </a:xfrm>
                <a:custGeom>
                  <a:avLst/>
                  <a:gdLst>
                    <a:gd name="T0" fmla="*/ 0 w 17"/>
                    <a:gd name="T1" fmla="*/ 0 h 17"/>
                    <a:gd name="T2" fmla="*/ 3 w 17"/>
                    <a:gd name="T3" fmla="*/ 2 h 17"/>
                    <a:gd name="T4" fmla="*/ 6 w 17"/>
                    <a:gd name="T5" fmla="*/ 3 h 17"/>
                    <a:gd name="T6" fmla="*/ 6 w 17"/>
                    <a:gd name="T7" fmla="*/ 6 h 17"/>
                    <a:gd name="T8" fmla="*/ 6 w 17"/>
                    <a:gd name="T9" fmla="*/ 8 h 17"/>
                    <a:gd name="T10" fmla="*/ 6 w 17"/>
                    <a:gd name="T11" fmla="*/ 12 h 17"/>
                    <a:gd name="T12" fmla="*/ 3 w 17"/>
                    <a:gd name="T13" fmla="*/ 16 h 17"/>
                    <a:gd name="T14" fmla="*/ 9 w 17"/>
                    <a:gd name="T15" fmla="*/ 8 h 17"/>
                    <a:gd name="T16" fmla="*/ 12 w 17"/>
                    <a:gd name="T17" fmla="*/ 6 h 17"/>
                    <a:gd name="T18" fmla="*/ 16 w 17"/>
                    <a:gd name="T19" fmla="*/ 3 h 17"/>
                    <a:gd name="T20" fmla="*/ 12 w 17"/>
                    <a:gd name="T21" fmla="*/ 3 h 17"/>
                    <a:gd name="T22" fmla="*/ 6 w 17"/>
                    <a:gd name="T23" fmla="*/ 1 h 17"/>
                    <a:gd name="T24" fmla="*/ 3 w 17"/>
                    <a:gd name="T25" fmla="*/ 0 h 17"/>
                    <a:gd name="T26" fmla="*/ 0 w 17"/>
                    <a:gd name="T27" fmla="*/ 0 h 1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7"/>
                    <a:gd name="T43" fmla="*/ 0 h 17"/>
                    <a:gd name="T44" fmla="*/ 17 w 17"/>
                    <a:gd name="T45" fmla="*/ 17 h 17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7" h="17">
                      <a:moveTo>
                        <a:pt x="0" y="0"/>
                      </a:moveTo>
                      <a:lnTo>
                        <a:pt x="3" y="2"/>
                      </a:lnTo>
                      <a:lnTo>
                        <a:pt x="6" y="3"/>
                      </a:lnTo>
                      <a:lnTo>
                        <a:pt x="6" y="6"/>
                      </a:lnTo>
                      <a:lnTo>
                        <a:pt x="6" y="8"/>
                      </a:lnTo>
                      <a:lnTo>
                        <a:pt x="6" y="12"/>
                      </a:lnTo>
                      <a:lnTo>
                        <a:pt x="3" y="16"/>
                      </a:lnTo>
                      <a:lnTo>
                        <a:pt x="9" y="8"/>
                      </a:lnTo>
                      <a:lnTo>
                        <a:pt x="12" y="6"/>
                      </a:lnTo>
                      <a:lnTo>
                        <a:pt x="16" y="3"/>
                      </a:lnTo>
                      <a:lnTo>
                        <a:pt x="12" y="3"/>
                      </a:lnTo>
                      <a:lnTo>
                        <a:pt x="6" y="1"/>
                      </a:lnTo>
                      <a:lnTo>
                        <a:pt x="3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0A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216" name="Freeform 40"/>
                <p:cNvSpPr>
                  <a:spLocks/>
                </p:cNvSpPr>
                <p:nvPr/>
              </p:nvSpPr>
              <p:spPr bwMode="auto">
                <a:xfrm>
                  <a:off x="3582" y="2494"/>
                  <a:ext cx="17" cy="17"/>
                </a:xfrm>
                <a:custGeom>
                  <a:avLst/>
                  <a:gdLst>
                    <a:gd name="T0" fmla="*/ 16 w 17"/>
                    <a:gd name="T1" fmla="*/ 1 h 17"/>
                    <a:gd name="T2" fmla="*/ 16 w 17"/>
                    <a:gd name="T3" fmla="*/ 2 h 17"/>
                    <a:gd name="T4" fmla="*/ 0 w 17"/>
                    <a:gd name="T5" fmla="*/ 16 h 17"/>
                    <a:gd name="T6" fmla="*/ 0 w 17"/>
                    <a:gd name="T7" fmla="*/ 14 h 17"/>
                    <a:gd name="T8" fmla="*/ 0 w 17"/>
                    <a:gd name="T9" fmla="*/ 12 h 17"/>
                    <a:gd name="T10" fmla="*/ 4 w 17"/>
                    <a:gd name="T11" fmla="*/ 11 h 17"/>
                    <a:gd name="T12" fmla="*/ 16 w 17"/>
                    <a:gd name="T13" fmla="*/ 2 h 17"/>
                    <a:gd name="T14" fmla="*/ 8 w 17"/>
                    <a:gd name="T15" fmla="*/ 0 h 17"/>
                    <a:gd name="T16" fmla="*/ 16 w 17"/>
                    <a:gd name="T17" fmla="*/ 1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"/>
                      </a:moveTo>
                      <a:lnTo>
                        <a:pt x="16" y="2"/>
                      </a:lnTo>
                      <a:lnTo>
                        <a:pt x="0" y="16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4" y="11"/>
                      </a:lnTo>
                      <a:lnTo>
                        <a:pt x="16" y="2"/>
                      </a:lnTo>
                      <a:lnTo>
                        <a:pt x="8" y="0"/>
                      </a:lnTo>
                      <a:lnTo>
                        <a:pt x="16" y="1"/>
                      </a:lnTo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</p:grpSp>
          <p:sp>
            <p:nvSpPr>
              <p:cNvPr id="45211" name="Freeform 41"/>
              <p:cNvSpPr>
                <a:spLocks/>
              </p:cNvSpPr>
              <p:nvPr/>
            </p:nvSpPr>
            <p:spPr bwMode="auto">
              <a:xfrm>
                <a:off x="3597" y="2502"/>
                <a:ext cx="18" cy="25"/>
              </a:xfrm>
              <a:custGeom>
                <a:avLst/>
                <a:gdLst>
                  <a:gd name="T0" fmla="*/ 0 w 18"/>
                  <a:gd name="T1" fmla="*/ 1 h 25"/>
                  <a:gd name="T2" fmla="*/ 2 w 18"/>
                  <a:gd name="T3" fmla="*/ 2 h 25"/>
                  <a:gd name="T4" fmla="*/ 6 w 18"/>
                  <a:gd name="T5" fmla="*/ 5 h 25"/>
                  <a:gd name="T6" fmla="*/ 7 w 18"/>
                  <a:gd name="T7" fmla="*/ 6 h 25"/>
                  <a:gd name="T8" fmla="*/ 9 w 18"/>
                  <a:gd name="T9" fmla="*/ 8 h 25"/>
                  <a:gd name="T10" fmla="*/ 10 w 18"/>
                  <a:gd name="T11" fmla="*/ 10 h 25"/>
                  <a:gd name="T12" fmla="*/ 11 w 18"/>
                  <a:gd name="T13" fmla="*/ 13 h 25"/>
                  <a:gd name="T14" fmla="*/ 11 w 18"/>
                  <a:gd name="T15" fmla="*/ 17 h 25"/>
                  <a:gd name="T16" fmla="*/ 11 w 18"/>
                  <a:gd name="T17" fmla="*/ 21 h 25"/>
                  <a:gd name="T18" fmla="*/ 11 w 18"/>
                  <a:gd name="T19" fmla="*/ 24 h 25"/>
                  <a:gd name="T20" fmla="*/ 16 w 18"/>
                  <a:gd name="T21" fmla="*/ 24 h 25"/>
                  <a:gd name="T22" fmla="*/ 17 w 18"/>
                  <a:gd name="T23" fmla="*/ 19 h 25"/>
                  <a:gd name="T24" fmla="*/ 17 w 18"/>
                  <a:gd name="T25" fmla="*/ 16 h 25"/>
                  <a:gd name="T26" fmla="*/ 17 w 18"/>
                  <a:gd name="T27" fmla="*/ 12 h 25"/>
                  <a:gd name="T28" fmla="*/ 16 w 18"/>
                  <a:gd name="T29" fmla="*/ 9 h 25"/>
                  <a:gd name="T30" fmla="*/ 13 w 18"/>
                  <a:gd name="T31" fmla="*/ 5 h 25"/>
                  <a:gd name="T32" fmla="*/ 11 w 18"/>
                  <a:gd name="T33" fmla="*/ 3 h 25"/>
                  <a:gd name="T34" fmla="*/ 8 w 18"/>
                  <a:gd name="T35" fmla="*/ 1 h 25"/>
                  <a:gd name="T36" fmla="*/ 5 w 18"/>
                  <a:gd name="T37" fmla="*/ 0 h 25"/>
                  <a:gd name="T38" fmla="*/ 0 w 18"/>
                  <a:gd name="T39" fmla="*/ 1 h 25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8"/>
                  <a:gd name="T61" fmla="*/ 0 h 25"/>
                  <a:gd name="T62" fmla="*/ 18 w 18"/>
                  <a:gd name="T63" fmla="*/ 25 h 25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8" h="25">
                    <a:moveTo>
                      <a:pt x="0" y="1"/>
                    </a:moveTo>
                    <a:lnTo>
                      <a:pt x="2" y="2"/>
                    </a:lnTo>
                    <a:lnTo>
                      <a:pt x="6" y="5"/>
                    </a:lnTo>
                    <a:lnTo>
                      <a:pt x="7" y="6"/>
                    </a:lnTo>
                    <a:lnTo>
                      <a:pt x="9" y="8"/>
                    </a:lnTo>
                    <a:lnTo>
                      <a:pt x="10" y="10"/>
                    </a:lnTo>
                    <a:lnTo>
                      <a:pt x="11" y="13"/>
                    </a:lnTo>
                    <a:lnTo>
                      <a:pt x="11" y="17"/>
                    </a:lnTo>
                    <a:lnTo>
                      <a:pt x="11" y="21"/>
                    </a:lnTo>
                    <a:lnTo>
                      <a:pt x="11" y="24"/>
                    </a:lnTo>
                    <a:lnTo>
                      <a:pt x="16" y="24"/>
                    </a:lnTo>
                    <a:lnTo>
                      <a:pt x="17" y="19"/>
                    </a:lnTo>
                    <a:lnTo>
                      <a:pt x="17" y="16"/>
                    </a:lnTo>
                    <a:lnTo>
                      <a:pt x="17" y="12"/>
                    </a:lnTo>
                    <a:lnTo>
                      <a:pt x="16" y="9"/>
                    </a:lnTo>
                    <a:lnTo>
                      <a:pt x="13" y="5"/>
                    </a:lnTo>
                    <a:lnTo>
                      <a:pt x="11" y="3"/>
                    </a:lnTo>
                    <a:lnTo>
                      <a:pt x="8" y="1"/>
                    </a:lnTo>
                    <a:lnTo>
                      <a:pt x="5" y="0"/>
                    </a:lnTo>
                    <a:lnTo>
                      <a:pt x="0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</p:grpSp>
      </p:grpSp>
      <p:sp>
        <p:nvSpPr>
          <p:cNvPr id="45065" name="Rectangle 42"/>
          <p:cNvSpPr>
            <a:spLocks noChangeArrowheads="1"/>
          </p:cNvSpPr>
          <p:nvPr/>
        </p:nvSpPr>
        <p:spPr bwMode="auto">
          <a:xfrm>
            <a:off x="7894011" y="2725615"/>
            <a:ext cx="508522" cy="25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27" tIns="41031" rIns="83527" bIns="41031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108" dirty="0">
                <a:latin typeface="FuturaA Bk BT" pitchFamily="34" charset="0"/>
              </a:rPr>
              <a:t>User </a:t>
            </a:r>
          </a:p>
        </p:txBody>
      </p:sp>
      <p:sp>
        <p:nvSpPr>
          <p:cNvPr id="45070" name="AutoShape 154"/>
          <p:cNvSpPr>
            <a:spLocks noChangeArrowheads="1"/>
          </p:cNvSpPr>
          <p:nvPr/>
        </p:nvSpPr>
        <p:spPr bwMode="auto">
          <a:xfrm rot="19868100">
            <a:off x="6039418" y="2892968"/>
            <a:ext cx="1195754" cy="281354"/>
          </a:xfrm>
          <a:prstGeom prst="rightArrow">
            <a:avLst>
              <a:gd name="adj1" fmla="val 50000"/>
              <a:gd name="adj2" fmla="val 106250"/>
            </a:avLst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215">
              <a:latin typeface="FuturaA Bk BT" pitchFamily="34" charset="0"/>
            </a:endParaRPr>
          </a:p>
        </p:txBody>
      </p:sp>
      <p:sp>
        <p:nvSpPr>
          <p:cNvPr id="45071" name="Rectangle 155"/>
          <p:cNvSpPr>
            <a:spLocks noChangeArrowheads="1"/>
          </p:cNvSpPr>
          <p:nvPr/>
        </p:nvSpPr>
        <p:spPr bwMode="auto">
          <a:xfrm rot="19839864">
            <a:off x="6322936" y="3288323"/>
            <a:ext cx="1178578" cy="25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27" tIns="41031" rIns="83527" bIns="41031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108" dirty="0">
                <a:latin typeface="FuturaA Bk BT" pitchFamily="34" charset="0"/>
              </a:rPr>
              <a:t>Service function</a:t>
            </a:r>
          </a:p>
        </p:txBody>
      </p:sp>
      <p:sp>
        <p:nvSpPr>
          <p:cNvPr id="45072" name="Rectangle 156"/>
          <p:cNvSpPr>
            <a:spLocks noChangeArrowheads="1"/>
          </p:cNvSpPr>
          <p:nvPr/>
        </p:nvSpPr>
        <p:spPr bwMode="auto">
          <a:xfrm rot="1146695">
            <a:off x="1481783" y="2597470"/>
            <a:ext cx="1218653" cy="25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27" tIns="41031" rIns="83527" bIns="41031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108" dirty="0">
                <a:latin typeface="FuturaA Bk BT" pitchFamily="34" charset="0"/>
              </a:rPr>
              <a:t>Service function </a:t>
            </a:r>
          </a:p>
        </p:txBody>
      </p:sp>
      <p:sp>
        <p:nvSpPr>
          <p:cNvPr id="45073" name="Line 157"/>
          <p:cNvSpPr>
            <a:spLocks noChangeShapeType="1"/>
          </p:cNvSpPr>
          <p:nvPr/>
        </p:nvSpPr>
        <p:spPr bwMode="auto">
          <a:xfrm>
            <a:off x="4009292" y="2092569"/>
            <a:ext cx="0" cy="562708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2215"/>
          </a:p>
        </p:txBody>
      </p:sp>
      <p:sp>
        <p:nvSpPr>
          <p:cNvPr id="45074" name="Line 158"/>
          <p:cNvSpPr>
            <a:spLocks noChangeShapeType="1"/>
          </p:cNvSpPr>
          <p:nvPr/>
        </p:nvSpPr>
        <p:spPr bwMode="auto">
          <a:xfrm flipH="1">
            <a:off x="4360985" y="2022231"/>
            <a:ext cx="281354" cy="562708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2215"/>
          </a:p>
        </p:txBody>
      </p:sp>
      <p:sp>
        <p:nvSpPr>
          <p:cNvPr id="45075" name="Line 159"/>
          <p:cNvSpPr>
            <a:spLocks noChangeShapeType="1"/>
          </p:cNvSpPr>
          <p:nvPr/>
        </p:nvSpPr>
        <p:spPr bwMode="auto">
          <a:xfrm flipH="1" flipV="1">
            <a:off x="3305908" y="2092569"/>
            <a:ext cx="281354" cy="492369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2215"/>
          </a:p>
        </p:txBody>
      </p:sp>
      <p:sp>
        <p:nvSpPr>
          <p:cNvPr id="45076" name="Text Box 160"/>
          <p:cNvSpPr txBox="1">
            <a:spLocks noChangeArrowheads="1"/>
          </p:cNvSpPr>
          <p:nvPr/>
        </p:nvSpPr>
        <p:spPr bwMode="auto">
          <a:xfrm>
            <a:off x="3080239" y="1740878"/>
            <a:ext cx="1486304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662" b="1" dirty="0" err="1">
                <a:solidFill>
                  <a:schemeClr val="hlink"/>
                </a:solidFill>
                <a:latin typeface="FuturaA Bk BT" pitchFamily="34" charset="0"/>
              </a:rPr>
              <a:t>Environment</a:t>
            </a:r>
            <a:endParaRPr lang="fr-FR" altLang="en-US" sz="1662" b="1" dirty="0">
              <a:solidFill>
                <a:schemeClr val="hlink"/>
              </a:solidFill>
              <a:latin typeface="FuturaA Bk BT" pitchFamily="34" charset="0"/>
            </a:endParaRPr>
          </a:p>
        </p:txBody>
      </p:sp>
      <p:sp>
        <p:nvSpPr>
          <p:cNvPr id="45077" name="Text Box 161"/>
          <p:cNvSpPr txBox="1">
            <a:spLocks noChangeArrowheads="1"/>
          </p:cNvSpPr>
          <p:nvPr/>
        </p:nvSpPr>
        <p:spPr bwMode="auto">
          <a:xfrm>
            <a:off x="7790302" y="3973939"/>
            <a:ext cx="918841" cy="603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662" b="1" dirty="0" err="1">
                <a:solidFill>
                  <a:srgbClr val="0020DE"/>
                </a:solidFill>
                <a:latin typeface="FuturaA Bk BT" pitchFamily="34" charset="0"/>
              </a:rPr>
              <a:t>Other</a:t>
            </a:r>
            <a:r>
              <a:rPr lang="fr-FR" altLang="en-US" sz="1662" b="1" dirty="0">
                <a:solidFill>
                  <a:srgbClr val="0020DE"/>
                </a:solidFill>
                <a:latin typeface="FuturaA Bk BT" pitchFamily="34" charset="0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altLang="en-US" sz="1662" b="1" dirty="0">
                <a:solidFill>
                  <a:srgbClr val="0020DE"/>
                </a:solidFill>
                <a:latin typeface="FuturaA Bk BT" pitchFamily="34" charset="0"/>
              </a:rPr>
              <a:t>system</a:t>
            </a:r>
          </a:p>
        </p:txBody>
      </p:sp>
      <p:sp>
        <p:nvSpPr>
          <p:cNvPr id="45078" name="AutoShape 162"/>
          <p:cNvSpPr>
            <a:spLocks noChangeArrowheads="1"/>
          </p:cNvSpPr>
          <p:nvPr/>
        </p:nvSpPr>
        <p:spPr bwMode="auto">
          <a:xfrm rot="20513098" flipV="1">
            <a:off x="984738" y="4484077"/>
            <a:ext cx="1055077" cy="281354"/>
          </a:xfrm>
          <a:prstGeom prst="leftArrow">
            <a:avLst>
              <a:gd name="adj1" fmla="val 50000"/>
              <a:gd name="adj2" fmla="val 93750"/>
            </a:avLst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215">
              <a:latin typeface="FuturaA Bk BT" pitchFamily="34" charset="0"/>
            </a:endParaRPr>
          </a:p>
        </p:txBody>
      </p:sp>
      <p:sp>
        <p:nvSpPr>
          <p:cNvPr id="45079" name="Rectangle 163"/>
          <p:cNvSpPr>
            <a:spLocks noChangeArrowheads="1"/>
          </p:cNvSpPr>
          <p:nvPr/>
        </p:nvSpPr>
        <p:spPr bwMode="auto">
          <a:xfrm rot="20453305" flipH="1">
            <a:off x="912481" y="4215255"/>
            <a:ext cx="1218652" cy="25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27" tIns="41031" rIns="83527" bIns="41031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108" dirty="0">
                <a:latin typeface="FuturaA Bk BT" pitchFamily="34" charset="0"/>
              </a:rPr>
              <a:t>Service function </a:t>
            </a:r>
          </a:p>
        </p:txBody>
      </p:sp>
      <p:grpSp>
        <p:nvGrpSpPr>
          <p:cNvPr id="45080" name="Group 164"/>
          <p:cNvGrpSpPr>
            <a:grpSpLocks/>
          </p:cNvGrpSpPr>
          <p:nvPr/>
        </p:nvGrpSpPr>
        <p:grpSpPr bwMode="auto">
          <a:xfrm>
            <a:off x="492369" y="4656993"/>
            <a:ext cx="363415" cy="530469"/>
            <a:chOff x="4001" y="2409"/>
            <a:chExt cx="248" cy="302"/>
          </a:xfrm>
        </p:grpSpPr>
        <p:grpSp>
          <p:nvGrpSpPr>
            <p:cNvPr id="45086" name="Group 165"/>
            <p:cNvGrpSpPr>
              <a:grpSpLocks/>
            </p:cNvGrpSpPr>
            <p:nvPr/>
          </p:nvGrpSpPr>
          <p:grpSpPr bwMode="auto">
            <a:xfrm>
              <a:off x="4001" y="2495"/>
              <a:ext cx="248" cy="216"/>
              <a:chOff x="3997" y="2634"/>
              <a:chExt cx="248" cy="227"/>
            </a:xfrm>
          </p:grpSpPr>
          <p:sp>
            <p:nvSpPr>
              <p:cNvPr id="45095" name="Freeform 166"/>
              <p:cNvSpPr>
                <a:spLocks/>
              </p:cNvSpPr>
              <p:nvPr/>
            </p:nvSpPr>
            <p:spPr bwMode="auto">
              <a:xfrm>
                <a:off x="4080" y="2642"/>
                <a:ext cx="72" cy="185"/>
              </a:xfrm>
              <a:custGeom>
                <a:avLst/>
                <a:gdLst>
                  <a:gd name="T0" fmla="*/ 0 w 72"/>
                  <a:gd name="T1" fmla="*/ 8 h 185"/>
                  <a:gd name="T2" fmla="*/ 19 w 72"/>
                  <a:gd name="T3" fmla="*/ 66 h 185"/>
                  <a:gd name="T4" fmla="*/ 32 w 72"/>
                  <a:gd name="T5" fmla="*/ 120 h 185"/>
                  <a:gd name="T6" fmla="*/ 35 w 72"/>
                  <a:gd name="T7" fmla="*/ 162 h 185"/>
                  <a:gd name="T8" fmla="*/ 39 w 72"/>
                  <a:gd name="T9" fmla="*/ 184 h 185"/>
                  <a:gd name="T10" fmla="*/ 59 w 72"/>
                  <a:gd name="T11" fmla="*/ 118 h 185"/>
                  <a:gd name="T12" fmla="*/ 65 w 72"/>
                  <a:gd name="T13" fmla="*/ 68 h 185"/>
                  <a:gd name="T14" fmla="*/ 71 w 72"/>
                  <a:gd name="T15" fmla="*/ 0 h 185"/>
                  <a:gd name="T16" fmla="*/ 0 w 72"/>
                  <a:gd name="T17" fmla="*/ 8 h 1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2"/>
                  <a:gd name="T28" fmla="*/ 0 h 185"/>
                  <a:gd name="T29" fmla="*/ 72 w 72"/>
                  <a:gd name="T30" fmla="*/ 185 h 1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2" h="185">
                    <a:moveTo>
                      <a:pt x="0" y="8"/>
                    </a:moveTo>
                    <a:lnTo>
                      <a:pt x="19" y="66"/>
                    </a:lnTo>
                    <a:lnTo>
                      <a:pt x="32" y="120"/>
                    </a:lnTo>
                    <a:lnTo>
                      <a:pt x="35" y="162"/>
                    </a:lnTo>
                    <a:lnTo>
                      <a:pt x="39" y="184"/>
                    </a:lnTo>
                    <a:lnTo>
                      <a:pt x="59" y="118"/>
                    </a:lnTo>
                    <a:lnTo>
                      <a:pt x="65" y="68"/>
                    </a:lnTo>
                    <a:lnTo>
                      <a:pt x="71" y="0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E0E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  <p:grpSp>
            <p:nvGrpSpPr>
              <p:cNvPr id="45096" name="Group 167"/>
              <p:cNvGrpSpPr>
                <a:grpSpLocks/>
              </p:cNvGrpSpPr>
              <p:nvPr/>
            </p:nvGrpSpPr>
            <p:grpSpPr bwMode="auto">
              <a:xfrm>
                <a:off x="4106" y="2669"/>
                <a:ext cx="29" cy="180"/>
                <a:chOff x="4106" y="2669"/>
                <a:chExt cx="29" cy="180"/>
              </a:xfrm>
            </p:grpSpPr>
            <p:sp>
              <p:nvSpPr>
                <p:cNvPr id="45098" name="Freeform 168"/>
                <p:cNvSpPr>
                  <a:spLocks/>
                </p:cNvSpPr>
                <p:nvPr/>
              </p:nvSpPr>
              <p:spPr bwMode="auto">
                <a:xfrm>
                  <a:off x="4108" y="2669"/>
                  <a:ext cx="17" cy="17"/>
                </a:xfrm>
                <a:custGeom>
                  <a:avLst/>
                  <a:gdLst>
                    <a:gd name="T0" fmla="*/ 7 w 17"/>
                    <a:gd name="T1" fmla="*/ 0 h 17"/>
                    <a:gd name="T2" fmla="*/ 0 w 17"/>
                    <a:gd name="T3" fmla="*/ 16 h 17"/>
                    <a:gd name="T4" fmla="*/ 6 w 17"/>
                    <a:gd name="T5" fmla="*/ 10 h 17"/>
                    <a:gd name="T6" fmla="*/ 12 w 17"/>
                    <a:gd name="T7" fmla="*/ 12 h 17"/>
                    <a:gd name="T8" fmla="*/ 16 w 17"/>
                    <a:gd name="T9" fmla="*/ 15 h 17"/>
                    <a:gd name="T10" fmla="*/ 12 w 17"/>
                    <a:gd name="T11" fmla="*/ 0 h 17"/>
                    <a:gd name="T12" fmla="*/ 7 w 17"/>
                    <a:gd name="T13" fmla="*/ 0 h 1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7"/>
                    <a:gd name="T22" fmla="*/ 0 h 17"/>
                    <a:gd name="T23" fmla="*/ 17 w 17"/>
                    <a:gd name="T24" fmla="*/ 17 h 1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7" h="17">
                      <a:moveTo>
                        <a:pt x="7" y="0"/>
                      </a:moveTo>
                      <a:lnTo>
                        <a:pt x="0" y="16"/>
                      </a:lnTo>
                      <a:lnTo>
                        <a:pt x="6" y="10"/>
                      </a:lnTo>
                      <a:lnTo>
                        <a:pt x="12" y="12"/>
                      </a:lnTo>
                      <a:lnTo>
                        <a:pt x="16" y="15"/>
                      </a:lnTo>
                      <a:lnTo>
                        <a:pt x="12" y="0"/>
                      </a:lnTo>
                      <a:lnTo>
                        <a:pt x="7" y="0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099" name="Freeform 169"/>
                <p:cNvSpPr>
                  <a:spLocks/>
                </p:cNvSpPr>
                <p:nvPr/>
              </p:nvSpPr>
              <p:spPr bwMode="auto">
                <a:xfrm>
                  <a:off x="4106" y="2669"/>
                  <a:ext cx="29" cy="180"/>
                </a:xfrm>
                <a:custGeom>
                  <a:avLst/>
                  <a:gdLst>
                    <a:gd name="T0" fmla="*/ 8 w 29"/>
                    <a:gd name="T1" fmla="*/ 0 h 180"/>
                    <a:gd name="T2" fmla="*/ 4 w 29"/>
                    <a:gd name="T3" fmla="*/ 11 h 180"/>
                    <a:gd name="T4" fmla="*/ 8 w 29"/>
                    <a:gd name="T5" fmla="*/ 17 h 180"/>
                    <a:gd name="T6" fmla="*/ 5 w 29"/>
                    <a:gd name="T7" fmla="*/ 27 h 180"/>
                    <a:gd name="T8" fmla="*/ 0 w 29"/>
                    <a:gd name="T9" fmla="*/ 80 h 180"/>
                    <a:gd name="T10" fmla="*/ 1 w 29"/>
                    <a:gd name="T11" fmla="*/ 110 h 180"/>
                    <a:gd name="T12" fmla="*/ 4 w 29"/>
                    <a:gd name="T13" fmla="*/ 144 h 180"/>
                    <a:gd name="T14" fmla="*/ 8 w 29"/>
                    <a:gd name="T15" fmla="*/ 166 h 180"/>
                    <a:gd name="T16" fmla="*/ 18 w 29"/>
                    <a:gd name="T17" fmla="*/ 179 h 180"/>
                    <a:gd name="T18" fmla="*/ 28 w 29"/>
                    <a:gd name="T19" fmla="*/ 165 h 180"/>
                    <a:gd name="T20" fmla="*/ 24 w 29"/>
                    <a:gd name="T21" fmla="*/ 97 h 180"/>
                    <a:gd name="T22" fmla="*/ 20 w 29"/>
                    <a:gd name="T23" fmla="*/ 25 h 180"/>
                    <a:gd name="T24" fmla="*/ 13 w 29"/>
                    <a:gd name="T25" fmla="*/ 18 h 180"/>
                    <a:gd name="T26" fmla="*/ 15 w 29"/>
                    <a:gd name="T27" fmla="*/ 14 h 180"/>
                    <a:gd name="T28" fmla="*/ 14 w 29"/>
                    <a:gd name="T29" fmla="*/ 0 h 180"/>
                    <a:gd name="T30" fmla="*/ 8 w 29"/>
                    <a:gd name="T31" fmla="*/ 0 h 18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29"/>
                    <a:gd name="T49" fmla="*/ 0 h 180"/>
                    <a:gd name="T50" fmla="*/ 29 w 29"/>
                    <a:gd name="T51" fmla="*/ 180 h 180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29" h="180">
                      <a:moveTo>
                        <a:pt x="8" y="0"/>
                      </a:moveTo>
                      <a:lnTo>
                        <a:pt x="4" y="11"/>
                      </a:lnTo>
                      <a:lnTo>
                        <a:pt x="8" y="17"/>
                      </a:lnTo>
                      <a:lnTo>
                        <a:pt x="5" y="27"/>
                      </a:lnTo>
                      <a:lnTo>
                        <a:pt x="0" y="80"/>
                      </a:lnTo>
                      <a:lnTo>
                        <a:pt x="1" y="110"/>
                      </a:lnTo>
                      <a:lnTo>
                        <a:pt x="4" y="144"/>
                      </a:lnTo>
                      <a:lnTo>
                        <a:pt x="8" y="166"/>
                      </a:lnTo>
                      <a:lnTo>
                        <a:pt x="18" y="179"/>
                      </a:lnTo>
                      <a:lnTo>
                        <a:pt x="28" y="165"/>
                      </a:lnTo>
                      <a:lnTo>
                        <a:pt x="24" y="97"/>
                      </a:lnTo>
                      <a:lnTo>
                        <a:pt x="20" y="25"/>
                      </a:lnTo>
                      <a:lnTo>
                        <a:pt x="13" y="18"/>
                      </a:lnTo>
                      <a:lnTo>
                        <a:pt x="15" y="14"/>
                      </a:lnTo>
                      <a:lnTo>
                        <a:pt x="14" y="0"/>
                      </a:lnTo>
                      <a:lnTo>
                        <a:pt x="8" y="0"/>
                      </a:lnTo>
                    </a:path>
                  </a:pathLst>
                </a:custGeom>
                <a:solidFill>
                  <a:srgbClr val="FFC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</p:grpSp>
          <p:sp>
            <p:nvSpPr>
              <p:cNvPr id="45097" name="Freeform 170"/>
              <p:cNvSpPr>
                <a:spLocks/>
              </p:cNvSpPr>
              <p:nvPr/>
            </p:nvSpPr>
            <p:spPr bwMode="auto">
              <a:xfrm>
                <a:off x="3997" y="2634"/>
                <a:ext cx="248" cy="227"/>
              </a:xfrm>
              <a:custGeom>
                <a:avLst/>
                <a:gdLst>
                  <a:gd name="T0" fmla="*/ 84 w 248"/>
                  <a:gd name="T1" fmla="*/ 7 h 227"/>
                  <a:gd name="T2" fmla="*/ 105 w 248"/>
                  <a:gd name="T3" fmla="*/ 69 h 227"/>
                  <a:gd name="T4" fmla="*/ 121 w 248"/>
                  <a:gd name="T5" fmla="*/ 130 h 227"/>
                  <a:gd name="T6" fmla="*/ 125 w 248"/>
                  <a:gd name="T7" fmla="*/ 174 h 227"/>
                  <a:gd name="T8" fmla="*/ 140 w 248"/>
                  <a:gd name="T9" fmla="*/ 122 h 227"/>
                  <a:gd name="T10" fmla="*/ 152 w 248"/>
                  <a:gd name="T11" fmla="*/ 0 h 227"/>
                  <a:gd name="T12" fmla="*/ 163 w 248"/>
                  <a:gd name="T13" fmla="*/ 10 h 227"/>
                  <a:gd name="T14" fmla="*/ 218 w 248"/>
                  <a:gd name="T15" fmla="*/ 23 h 227"/>
                  <a:gd name="T16" fmla="*/ 221 w 248"/>
                  <a:gd name="T17" fmla="*/ 25 h 227"/>
                  <a:gd name="T18" fmla="*/ 224 w 248"/>
                  <a:gd name="T19" fmla="*/ 28 h 227"/>
                  <a:gd name="T20" fmla="*/ 225 w 248"/>
                  <a:gd name="T21" fmla="*/ 32 h 227"/>
                  <a:gd name="T22" fmla="*/ 226 w 248"/>
                  <a:gd name="T23" fmla="*/ 36 h 227"/>
                  <a:gd name="T24" fmla="*/ 240 w 248"/>
                  <a:gd name="T25" fmla="*/ 87 h 227"/>
                  <a:gd name="T26" fmla="*/ 246 w 248"/>
                  <a:gd name="T27" fmla="*/ 118 h 227"/>
                  <a:gd name="T28" fmla="*/ 247 w 248"/>
                  <a:gd name="T29" fmla="*/ 148 h 227"/>
                  <a:gd name="T30" fmla="*/ 243 w 248"/>
                  <a:gd name="T31" fmla="*/ 157 h 227"/>
                  <a:gd name="T32" fmla="*/ 236 w 248"/>
                  <a:gd name="T33" fmla="*/ 193 h 227"/>
                  <a:gd name="T34" fmla="*/ 84 w 248"/>
                  <a:gd name="T35" fmla="*/ 193 h 227"/>
                  <a:gd name="T36" fmla="*/ 62 w 248"/>
                  <a:gd name="T37" fmla="*/ 218 h 227"/>
                  <a:gd name="T38" fmla="*/ 39 w 248"/>
                  <a:gd name="T39" fmla="*/ 226 h 227"/>
                  <a:gd name="T40" fmla="*/ 31 w 248"/>
                  <a:gd name="T41" fmla="*/ 225 h 227"/>
                  <a:gd name="T42" fmla="*/ 20 w 248"/>
                  <a:gd name="T43" fmla="*/ 219 h 227"/>
                  <a:gd name="T44" fmla="*/ 12 w 248"/>
                  <a:gd name="T45" fmla="*/ 207 h 227"/>
                  <a:gd name="T46" fmla="*/ 0 w 248"/>
                  <a:gd name="T47" fmla="*/ 158 h 227"/>
                  <a:gd name="T48" fmla="*/ 0 w 248"/>
                  <a:gd name="T49" fmla="*/ 143 h 227"/>
                  <a:gd name="T50" fmla="*/ 1 w 248"/>
                  <a:gd name="T51" fmla="*/ 101 h 227"/>
                  <a:gd name="T52" fmla="*/ 7 w 248"/>
                  <a:gd name="T53" fmla="*/ 90 h 227"/>
                  <a:gd name="T54" fmla="*/ 6 w 248"/>
                  <a:gd name="T55" fmla="*/ 81 h 227"/>
                  <a:gd name="T56" fmla="*/ 4 w 248"/>
                  <a:gd name="T57" fmla="*/ 74 h 227"/>
                  <a:gd name="T58" fmla="*/ 7 w 248"/>
                  <a:gd name="T59" fmla="*/ 62 h 227"/>
                  <a:gd name="T60" fmla="*/ 10 w 248"/>
                  <a:gd name="T61" fmla="*/ 55 h 227"/>
                  <a:gd name="T62" fmla="*/ 11 w 248"/>
                  <a:gd name="T63" fmla="*/ 40 h 227"/>
                  <a:gd name="T64" fmla="*/ 13 w 248"/>
                  <a:gd name="T65" fmla="*/ 36 h 227"/>
                  <a:gd name="T66" fmla="*/ 17 w 248"/>
                  <a:gd name="T67" fmla="*/ 33 h 227"/>
                  <a:gd name="T68" fmla="*/ 23 w 248"/>
                  <a:gd name="T69" fmla="*/ 31 h 227"/>
                  <a:gd name="T70" fmla="*/ 45 w 248"/>
                  <a:gd name="T71" fmla="*/ 21 h 227"/>
                  <a:gd name="T72" fmla="*/ 84 w 248"/>
                  <a:gd name="T73" fmla="*/ 7 h 22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48"/>
                  <a:gd name="T112" fmla="*/ 0 h 227"/>
                  <a:gd name="T113" fmla="*/ 248 w 248"/>
                  <a:gd name="T114" fmla="*/ 227 h 22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48" h="227">
                    <a:moveTo>
                      <a:pt x="84" y="7"/>
                    </a:moveTo>
                    <a:lnTo>
                      <a:pt x="105" y="69"/>
                    </a:lnTo>
                    <a:lnTo>
                      <a:pt x="121" y="130"/>
                    </a:lnTo>
                    <a:lnTo>
                      <a:pt x="125" y="174"/>
                    </a:lnTo>
                    <a:lnTo>
                      <a:pt x="140" y="122"/>
                    </a:lnTo>
                    <a:lnTo>
                      <a:pt x="152" y="0"/>
                    </a:lnTo>
                    <a:lnTo>
                      <a:pt x="163" y="10"/>
                    </a:lnTo>
                    <a:lnTo>
                      <a:pt x="218" y="23"/>
                    </a:lnTo>
                    <a:lnTo>
                      <a:pt x="221" y="25"/>
                    </a:lnTo>
                    <a:lnTo>
                      <a:pt x="224" y="28"/>
                    </a:lnTo>
                    <a:lnTo>
                      <a:pt x="225" y="32"/>
                    </a:lnTo>
                    <a:lnTo>
                      <a:pt x="226" y="36"/>
                    </a:lnTo>
                    <a:lnTo>
                      <a:pt x="240" y="87"/>
                    </a:lnTo>
                    <a:lnTo>
                      <a:pt x="246" y="118"/>
                    </a:lnTo>
                    <a:lnTo>
                      <a:pt x="247" y="148"/>
                    </a:lnTo>
                    <a:lnTo>
                      <a:pt x="243" y="157"/>
                    </a:lnTo>
                    <a:lnTo>
                      <a:pt x="236" y="193"/>
                    </a:lnTo>
                    <a:lnTo>
                      <a:pt x="84" y="193"/>
                    </a:lnTo>
                    <a:lnTo>
                      <a:pt x="62" y="218"/>
                    </a:lnTo>
                    <a:lnTo>
                      <a:pt x="39" y="226"/>
                    </a:lnTo>
                    <a:lnTo>
                      <a:pt x="31" y="225"/>
                    </a:lnTo>
                    <a:lnTo>
                      <a:pt x="20" y="219"/>
                    </a:lnTo>
                    <a:lnTo>
                      <a:pt x="12" y="207"/>
                    </a:lnTo>
                    <a:lnTo>
                      <a:pt x="0" y="158"/>
                    </a:lnTo>
                    <a:lnTo>
                      <a:pt x="0" y="143"/>
                    </a:lnTo>
                    <a:lnTo>
                      <a:pt x="1" y="101"/>
                    </a:lnTo>
                    <a:lnTo>
                      <a:pt x="7" y="90"/>
                    </a:lnTo>
                    <a:lnTo>
                      <a:pt x="6" y="81"/>
                    </a:lnTo>
                    <a:lnTo>
                      <a:pt x="4" y="74"/>
                    </a:lnTo>
                    <a:lnTo>
                      <a:pt x="7" y="62"/>
                    </a:lnTo>
                    <a:lnTo>
                      <a:pt x="10" y="55"/>
                    </a:lnTo>
                    <a:lnTo>
                      <a:pt x="11" y="40"/>
                    </a:lnTo>
                    <a:lnTo>
                      <a:pt x="13" y="36"/>
                    </a:lnTo>
                    <a:lnTo>
                      <a:pt x="17" y="33"/>
                    </a:lnTo>
                    <a:lnTo>
                      <a:pt x="23" y="31"/>
                    </a:lnTo>
                    <a:lnTo>
                      <a:pt x="45" y="21"/>
                    </a:lnTo>
                    <a:lnTo>
                      <a:pt x="84" y="7"/>
                    </a:lnTo>
                  </a:path>
                </a:pathLst>
              </a:custGeom>
              <a:solidFill>
                <a:srgbClr val="002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</p:grpSp>
        <p:grpSp>
          <p:nvGrpSpPr>
            <p:cNvPr id="45087" name="Group 171"/>
            <p:cNvGrpSpPr>
              <a:grpSpLocks/>
            </p:cNvGrpSpPr>
            <p:nvPr/>
          </p:nvGrpSpPr>
          <p:grpSpPr bwMode="auto">
            <a:xfrm>
              <a:off x="4054" y="2551"/>
              <a:ext cx="70" cy="90"/>
              <a:chOff x="4050" y="2693"/>
              <a:chExt cx="70" cy="95"/>
            </a:xfrm>
          </p:grpSpPr>
          <p:sp>
            <p:nvSpPr>
              <p:cNvPr id="45093" name="Freeform 172"/>
              <p:cNvSpPr>
                <a:spLocks/>
              </p:cNvSpPr>
              <p:nvPr/>
            </p:nvSpPr>
            <p:spPr bwMode="auto">
              <a:xfrm>
                <a:off x="4058" y="2693"/>
                <a:ext cx="62" cy="79"/>
              </a:xfrm>
              <a:custGeom>
                <a:avLst/>
                <a:gdLst>
                  <a:gd name="T0" fmla="*/ 0 w 62"/>
                  <a:gd name="T1" fmla="*/ 56 h 79"/>
                  <a:gd name="T2" fmla="*/ 6 w 62"/>
                  <a:gd name="T3" fmla="*/ 47 h 79"/>
                  <a:gd name="T4" fmla="*/ 5 w 62"/>
                  <a:gd name="T5" fmla="*/ 35 h 79"/>
                  <a:gd name="T6" fmla="*/ 9 w 62"/>
                  <a:gd name="T7" fmla="*/ 22 h 79"/>
                  <a:gd name="T8" fmla="*/ 17 w 62"/>
                  <a:gd name="T9" fmla="*/ 11 h 79"/>
                  <a:gd name="T10" fmla="*/ 18 w 62"/>
                  <a:gd name="T11" fmla="*/ 8 h 79"/>
                  <a:gd name="T12" fmla="*/ 22 w 62"/>
                  <a:gd name="T13" fmla="*/ 5 h 79"/>
                  <a:gd name="T14" fmla="*/ 25 w 62"/>
                  <a:gd name="T15" fmla="*/ 2 h 79"/>
                  <a:gd name="T16" fmla="*/ 29 w 62"/>
                  <a:gd name="T17" fmla="*/ 3 h 79"/>
                  <a:gd name="T18" fmla="*/ 27 w 62"/>
                  <a:gd name="T19" fmla="*/ 8 h 79"/>
                  <a:gd name="T20" fmla="*/ 24 w 62"/>
                  <a:gd name="T21" fmla="*/ 13 h 79"/>
                  <a:gd name="T22" fmla="*/ 21 w 62"/>
                  <a:gd name="T23" fmla="*/ 22 h 79"/>
                  <a:gd name="T24" fmla="*/ 31 w 62"/>
                  <a:gd name="T25" fmla="*/ 11 h 79"/>
                  <a:gd name="T26" fmla="*/ 48 w 62"/>
                  <a:gd name="T27" fmla="*/ 0 h 79"/>
                  <a:gd name="T28" fmla="*/ 51 w 62"/>
                  <a:gd name="T29" fmla="*/ 1 h 79"/>
                  <a:gd name="T30" fmla="*/ 51 w 62"/>
                  <a:gd name="T31" fmla="*/ 4 h 79"/>
                  <a:gd name="T32" fmla="*/ 48 w 62"/>
                  <a:gd name="T33" fmla="*/ 7 h 79"/>
                  <a:gd name="T34" fmla="*/ 54 w 62"/>
                  <a:gd name="T35" fmla="*/ 5 h 79"/>
                  <a:gd name="T36" fmla="*/ 59 w 62"/>
                  <a:gd name="T37" fmla="*/ 4 h 79"/>
                  <a:gd name="T38" fmla="*/ 61 w 62"/>
                  <a:gd name="T39" fmla="*/ 5 h 79"/>
                  <a:gd name="T40" fmla="*/ 60 w 62"/>
                  <a:gd name="T41" fmla="*/ 9 h 79"/>
                  <a:gd name="T42" fmla="*/ 56 w 62"/>
                  <a:gd name="T43" fmla="*/ 12 h 79"/>
                  <a:gd name="T44" fmla="*/ 43 w 62"/>
                  <a:gd name="T45" fmla="*/ 21 h 79"/>
                  <a:gd name="T46" fmla="*/ 49 w 62"/>
                  <a:gd name="T47" fmla="*/ 21 h 79"/>
                  <a:gd name="T48" fmla="*/ 52 w 62"/>
                  <a:gd name="T49" fmla="*/ 24 h 79"/>
                  <a:gd name="T50" fmla="*/ 54 w 62"/>
                  <a:gd name="T51" fmla="*/ 28 h 79"/>
                  <a:gd name="T52" fmla="*/ 54 w 62"/>
                  <a:gd name="T53" fmla="*/ 36 h 79"/>
                  <a:gd name="T54" fmla="*/ 48 w 62"/>
                  <a:gd name="T55" fmla="*/ 49 h 79"/>
                  <a:gd name="T56" fmla="*/ 48 w 62"/>
                  <a:gd name="T57" fmla="*/ 51 h 79"/>
                  <a:gd name="T58" fmla="*/ 43 w 62"/>
                  <a:gd name="T59" fmla="*/ 50 h 79"/>
                  <a:gd name="T60" fmla="*/ 43 w 62"/>
                  <a:gd name="T61" fmla="*/ 47 h 79"/>
                  <a:gd name="T62" fmla="*/ 36 w 62"/>
                  <a:gd name="T63" fmla="*/ 60 h 79"/>
                  <a:gd name="T64" fmla="*/ 31 w 62"/>
                  <a:gd name="T65" fmla="*/ 62 h 79"/>
                  <a:gd name="T66" fmla="*/ 24 w 62"/>
                  <a:gd name="T67" fmla="*/ 77 h 79"/>
                  <a:gd name="T68" fmla="*/ 12 w 62"/>
                  <a:gd name="T69" fmla="*/ 78 h 79"/>
                  <a:gd name="T70" fmla="*/ 4 w 62"/>
                  <a:gd name="T71" fmla="*/ 74 h 79"/>
                  <a:gd name="T72" fmla="*/ 0 w 62"/>
                  <a:gd name="T73" fmla="*/ 66 h 79"/>
                  <a:gd name="T74" fmla="*/ 0 w 62"/>
                  <a:gd name="T75" fmla="*/ 56 h 7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62"/>
                  <a:gd name="T115" fmla="*/ 0 h 79"/>
                  <a:gd name="T116" fmla="*/ 62 w 62"/>
                  <a:gd name="T117" fmla="*/ 79 h 79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62" h="79">
                    <a:moveTo>
                      <a:pt x="0" y="56"/>
                    </a:moveTo>
                    <a:lnTo>
                      <a:pt x="6" y="47"/>
                    </a:lnTo>
                    <a:lnTo>
                      <a:pt x="5" y="35"/>
                    </a:lnTo>
                    <a:lnTo>
                      <a:pt x="9" y="22"/>
                    </a:lnTo>
                    <a:lnTo>
                      <a:pt x="17" y="11"/>
                    </a:lnTo>
                    <a:lnTo>
                      <a:pt x="18" y="8"/>
                    </a:lnTo>
                    <a:lnTo>
                      <a:pt x="22" y="5"/>
                    </a:lnTo>
                    <a:lnTo>
                      <a:pt x="25" y="2"/>
                    </a:lnTo>
                    <a:lnTo>
                      <a:pt x="29" y="3"/>
                    </a:lnTo>
                    <a:lnTo>
                      <a:pt x="27" y="8"/>
                    </a:lnTo>
                    <a:lnTo>
                      <a:pt x="24" y="13"/>
                    </a:lnTo>
                    <a:lnTo>
                      <a:pt x="21" y="22"/>
                    </a:lnTo>
                    <a:lnTo>
                      <a:pt x="31" y="11"/>
                    </a:lnTo>
                    <a:lnTo>
                      <a:pt x="48" y="0"/>
                    </a:lnTo>
                    <a:lnTo>
                      <a:pt x="51" y="1"/>
                    </a:lnTo>
                    <a:lnTo>
                      <a:pt x="51" y="4"/>
                    </a:lnTo>
                    <a:lnTo>
                      <a:pt x="48" y="7"/>
                    </a:lnTo>
                    <a:lnTo>
                      <a:pt x="54" y="5"/>
                    </a:lnTo>
                    <a:lnTo>
                      <a:pt x="59" y="4"/>
                    </a:lnTo>
                    <a:lnTo>
                      <a:pt x="61" y="5"/>
                    </a:lnTo>
                    <a:lnTo>
                      <a:pt x="60" y="9"/>
                    </a:lnTo>
                    <a:lnTo>
                      <a:pt x="56" y="12"/>
                    </a:lnTo>
                    <a:lnTo>
                      <a:pt x="43" y="21"/>
                    </a:lnTo>
                    <a:lnTo>
                      <a:pt x="49" y="21"/>
                    </a:lnTo>
                    <a:lnTo>
                      <a:pt x="52" y="24"/>
                    </a:lnTo>
                    <a:lnTo>
                      <a:pt x="54" y="28"/>
                    </a:lnTo>
                    <a:lnTo>
                      <a:pt x="54" y="36"/>
                    </a:lnTo>
                    <a:lnTo>
                      <a:pt x="48" y="49"/>
                    </a:lnTo>
                    <a:lnTo>
                      <a:pt x="48" y="51"/>
                    </a:lnTo>
                    <a:lnTo>
                      <a:pt x="43" y="50"/>
                    </a:lnTo>
                    <a:lnTo>
                      <a:pt x="43" y="47"/>
                    </a:lnTo>
                    <a:lnTo>
                      <a:pt x="36" y="60"/>
                    </a:lnTo>
                    <a:lnTo>
                      <a:pt x="31" y="62"/>
                    </a:lnTo>
                    <a:lnTo>
                      <a:pt x="24" y="77"/>
                    </a:lnTo>
                    <a:lnTo>
                      <a:pt x="12" y="78"/>
                    </a:lnTo>
                    <a:lnTo>
                      <a:pt x="4" y="74"/>
                    </a:lnTo>
                    <a:lnTo>
                      <a:pt x="0" y="66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C08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  <p:sp>
            <p:nvSpPr>
              <p:cNvPr id="45094" name="Freeform 173"/>
              <p:cNvSpPr>
                <a:spLocks/>
              </p:cNvSpPr>
              <p:nvPr/>
            </p:nvSpPr>
            <p:spPr bwMode="auto">
              <a:xfrm>
                <a:off x="4050" y="2747"/>
                <a:ext cx="40" cy="41"/>
              </a:xfrm>
              <a:custGeom>
                <a:avLst/>
                <a:gdLst>
                  <a:gd name="T0" fmla="*/ 7 w 40"/>
                  <a:gd name="T1" fmla="*/ 0 h 41"/>
                  <a:gd name="T2" fmla="*/ 7 w 40"/>
                  <a:gd name="T3" fmla="*/ 6 h 41"/>
                  <a:gd name="T4" fmla="*/ 9 w 40"/>
                  <a:gd name="T5" fmla="*/ 12 h 41"/>
                  <a:gd name="T6" fmla="*/ 12 w 40"/>
                  <a:gd name="T7" fmla="*/ 16 h 41"/>
                  <a:gd name="T8" fmla="*/ 16 w 40"/>
                  <a:gd name="T9" fmla="*/ 20 h 41"/>
                  <a:gd name="T10" fmla="*/ 20 w 40"/>
                  <a:gd name="T11" fmla="*/ 21 h 41"/>
                  <a:gd name="T12" fmla="*/ 25 w 40"/>
                  <a:gd name="T13" fmla="*/ 22 h 41"/>
                  <a:gd name="T14" fmla="*/ 31 w 40"/>
                  <a:gd name="T15" fmla="*/ 23 h 41"/>
                  <a:gd name="T16" fmla="*/ 36 w 40"/>
                  <a:gd name="T17" fmla="*/ 22 h 41"/>
                  <a:gd name="T18" fmla="*/ 39 w 40"/>
                  <a:gd name="T19" fmla="*/ 21 h 41"/>
                  <a:gd name="T20" fmla="*/ 31 w 40"/>
                  <a:gd name="T21" fmla="*/ 37 h 41"/>
                  <a:gd name="T22" fmla="*/ 26 w 40"/>
                  <a:gd name="T23" fmla="*/ 38 h 41"/>
                  <a:gd name="T24" fmla="*/ 19 w 40"/>
                  <a:gd name="T25" fmla="*/ 40 h 41"/>
                  <a:gd name="T26" fmla="*/ 13 w 40"/>
                  <a:gd name="T27" fmla="*/ 39 h 41"/>
                  <a:gd name="T28" fmla="*/ 9 w 40"/>
                  <a:gd name="T29" fmla="*/ 37 h 41"/>
                  <a:gd name="T30" fmla="*/ 5 w 40"/>
                  <a:gd name="T31" fmla="*/ 35 h 41"/>
                  <a:gd name="T32" fmla="*/ 1 w 40"/>
                  <a:gd name="T33" fmla="*/ 30 h 41"/>
                  <a:gd name="T34" fmla="*/ 0 w 40"/>
                  <a:gd name="T35" fmla="*/ 24 h 41"/>
                  <a:gd name="T36" fmla="*/ 0 w 40"/>
                  <a:gd name="T37" fmla="*/ 17 h 41"/>
                  <a:gd name="T38" fmla="*/ 0 w 40"/>
                  <a:gd name="T39" fmla="*/ 12 h 41"/>
                  <a:gd name="T40" fmla="*/ 7 w 40"/>
                  <a:gd name="T41" fmla="*/ 0 h 4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0"/>
                  <a:gd name="T64" fmla="*/ 0 h 41"/>
                  <a:gd name="T65" fmla="*/ 40 w 40"/>
                  <a:gd name="T66" fmla="*/ 41 h 4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0" h="41">
                    <a:moveTo>
                      <a:pt x="7" y="0"/>
                    </a:moveTo>
                    <a:lnTo>
                      <a:pt x="7" y="6"/>
                    </a:lnTo>
                    <a:lnTo>
                      <a:pt x="9" y="12"/>
                    </a:lnTo>
                    <a:lnTo>
                      <a:pt x="12" y="16"/>
                    </a:lnTo>
                    <a:lnTo>
                      <a:pt x="16" y="20"/>
                    </a:lnTo>
                    <a:lnTo>
                      <a:pt x="20" y="21"/>
                    </a:lnTo>
                    <a:lnTo>
                      <a:pt x="25" y="22"/>
                    </a:lnTo>
                    <a:lnTo>
                      <a:pt x="31" y="23"/>
                    </a:lnTo>
                    <a:lnTo>
                      <a:pt x="36" y="22"/>
                    </a:lnTo>
                    <a:lnTo>
                      <a:pt x="39" y="21"/>
                    </a:lnTo>
                    <a:lnTo>
                      <a:pt x="31" y="37"/>
                    </a:lnTo>
                    <a:lnTo>
                      <a:pt x="26" y="38"/>
                    </a:lnTo>
                    <a:lnTo>
                      <a:pt x="19" y="40"/>
                    </a:lnTo>
                    <a:lnTo>
                      <a:pt x="13" y="39"/>
                    </a:lnTo>
                    <a:lnTo>
                      <a:pt x="9" y="37"/>
                    </a:lnTo>
                    <a:lnTo>
                      <a:pt x="5" y="35"/>
                    </a:lnTo>
                    <a:lnTo>
                      <a:pt x="1" y="30"/>
                    </a:lnTo>
                    <a:lnTo>
                      <a:pt x="0" y="24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E0E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</p:grpSp>
        <p:grpSp>
          <p:nvGrpSpPr>
            <p:cNvPr id="45088" name="Group 174"/>
            <p:cNvGrpSpPr>
              <a:grpSpLocks/>
            </p:cNvGrpSpPr>
            <p:nvPr/>
          </p:nvGrpSpPr>
          <p:grpSpPr bwMode="auto">
            <a:xfrm>
              <a:off x="4056" y="2409"/>
              <a:ext cx="100" cy="112"/>
              <a:chOff x="4052" y="2543"/>
              <a:chExt cx="100" cy="118"/>
            </a:xfrm>
          </p:grpSpPr>
          <p:grpSp>
            <p:nvGrpSpPr>
              <p:cNvPr id="45089" name="Group 175"/>
              <p:cNvGrpSpPr>
                <a:grpSpLocks/>
              </p:cNvGrpSpPr>
              <p:nvPr/>
            </p:nvGrpSpPr>
            <p:grpSpPr bwMode="auto">
              <a:xfrm>
                <a:off x="4058" y="2545"/>
                <a:ext cx="94" cy="116"/>
                <a:chOff x="4058" y="2545"/>
                <a:chExt cx="94" cy="116"/>
              </a:xfrm>
            </p:grpSpPr>
            <p:sp>
              <p:nvSpPr>
                <p:cNvPr id="45091" name="Freeform 176"/>
                <p:cNvSpPr>
                  <a:spLocks/>
                </p:cNvSpPr>
                <p:nvPr/>
              </p:nvSpPr>
              <p:spPr bwMode="auto">
                <a:xfrm>
                  <a:off x="4058" y="2545"/>
                  <a:ext cx="94" cy="116"/>
                </a:xfrm>
                <a:custGeom>
                  <a:avLst/>
                  <a:gdLst>
                    <a:gd name="T0" fmla="*/ 0 w 94"/>
                    <a:gd name="T1" fmla="*/ 30 h 116"/>
                    <a:gd name="T2" fmla="*/ 3 w 94"/>
                    <a:gd name="T3" fmla="*/ 24 h 116"/>
                    <a:gd name="T4" fmla="*/ 5 w 94"/>
                    <a:gd name="T5" fmla="*/ 19 h 116"/>
                    <a:gd name="T6" fmla="*/ 11 w 94"/>
                    <a:gd name="T7" fmla="*/ 14 h 116"/>
                    <a:gd name="T8" fmla="*/ 13 w 94"/>
                    <a:gd name="T9" fmla="*/ 12 h 116"/>
                    <a:gd name="T10" fmla="*/ 21 w 94"/>
                    <a:gd name="T11" fmla="*/ 7 h 116"/>
                    <a:gd name="T12" fmla="*/ 28 w 94"/>
                    <a:gd name="T13" fmla="*/ 5 h 116"/>
                    <a:gd name="T14" fmla="*/ 35 w 94"/>
                    <a:gd name="T15" fmla="*/ 2 h 116"/>
                    <a:gd name="T16" fmla="*/ 43 w 94"/>
                    <a:gd name="T17" fmla="*/ 1 h 116"/>
                    <a:gd name="T18" fmla="*/ 51 w 94"/>
                    <a:gd name="T19" fmla="*/ 0 h 116"/>
                    <a:gd name="T20" fmla="*/ 59 w 94"/>
                    <a:gd name="T21" fmla="*/ 2 h 116"/>
                    <a:gd name="T22" fmla="*/ 66 w 94"/>
                    <a:gd name="T23" fmla="*/ 4 h 116"/>
                    <a:gd name="T24" fmla="*/ 70 w 94"/>
                    <a:gd name="T25" fmla="*/ 7 h 116"/>
                    <a:gd name="T26" fmla="*/ 75 w 94"/>
                    <a:gd name="T27" fmla="*/ 11 h 116"/>
                    <a:gd name="T28" fmla="*/ 79 w 94"/>
                    <a:gd name="T29" fmla="*/ 15 h 116"/>
                    <a:gd name="T30" fmla="*/ 82 w 94"/>
                    <a:gd name="T31" fmla="*/ 21 h 116"/>
                    <a:gd name="T32" fmla="*/ 84 w 94"/>
                    <a:gd name="T33" fmla="*/ 26 h 116"/>
                    <a:gd name="T34" fmla="*/ 86 w 94"/>
                    <a:gd name="T35" fmla="*/ 34 h 116"/>
                    <a:gd name="T36" fmla="*/ 87 w 94"/>
                    <a:gd name="T37" fmla="*/ 42 h 116"/>
                    <a:gd name="T38" fmla="*/ 89 w 94"/>
                    <a:gd name="T39" fmla="*/ 51 h 116"/>
                    <a:gd name="T40" fmla="*/ 91 w 94"/>
                    <a:gd name="T41" fmla="*/ 65 h 116"/>
                    <a:gd name="T42" fmla="*/ 93 w 94"/>
                    <a:gd name="T43" fmla="*/ 78 h 116"/>
                    <a:gd name="T44" fmla="*/ 92 w 94"/>
                    <a:gd name="T45" fmla="*/ 87 h 116"/>
                    <a:gd name="T46" fmla="*/ 91 w 94"/>
                    <a:gd name="T47" fmla="*/ 96 h 116"/>
                    <a:gd name="T48" fmla="*/ 88 w 94"/>
                    <a:gd name="T49" fmla="*/ 104 h 116"/>
                    <a:gd name="T50" fmla="*/ 79 w 94"/>
                    <a:gd name="T51" fmla="*/ 111 h 116"/>
                    <a:gd name="T52" fmla="*/ 69 w 94"/>
                    <a:gd name="T53" fmla="*/ 114 h 116"/>
                    <a:gd name="T54" fmla="*/ 58 w 94"/>
                    <a:gd name="T55" fmla="*/ 115 h 116"/>
                    <a:gd name="T56" fmla="*/ 47 w 94"/>
                    <a:gd name="T57" fmla="*/ 114 h 116"/>
                    <a:gd name="T58" fmla="*/ 39 w 94"/>
                    <a:gd name="T59" fmla="*/ 110 h 116"/>
                    <a:gd name="T60" fmla="*/ 26 w 94"/>
                    <a:gd name="T61" fmla="*/ 102 h 116"/>
                    <a:gd name="T62" fmla="*/ 16 w 94"/>
                    <a:gd name="T63" fmla="*/ 91 h 116"/>
                    <a:gd name="T64" fmla="*/ 9 w 94"/>
                    <a:gd name="T65" fmla="*/ 80 h 116"/>
                    <a:gd name="T66" fmla="*/ 4 w 94"/>
                    <a:gd name="T67" fmla="*/ 75 h 116"/>
                    <a:gd name="T68" fmla="*/ 4 w 94"/>
                    <a:gd name="T69" fmla="*/ 70 h 116"/>
                    <a:gd name="T70" fmla="*/ 7 w 94"/>
                    <a:gd name="T71" fmla="*/ 70 h 116"/>
                    <a:gd name="T72" fmla="*/ 3 w 94"/>
                    <a:gd name="T73" fmla="*/ 64 h 116"/>
                    <a:gd name="T74" fmla="*/ 1 w 94"/>
                    <a:gd name="T75" fmla="*/ 56 h 116"/>
                    <a:gd name="T76" fmla="*/ 0 w 94"/>
                    <a:gd name="T77" fmla="*/ 47 h 116"/>
                    <a:gd name="T78" fmla="*/ 0 w 94"/>
                    <a:gd name="T79" fmla="*/ 39 h 116"/>
                    <a:gd name="T80" fmla="*/ 0 w 94"/>
                    <a:gd name="T81" fmla="*/ 30 h 11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94"/>
                    <a:gd name="T124" fmla="*/ 0 h 116"/>
                    <a:gd name="T125" fmla="*/ 94 w 94"/>
                    <a:gd name="T126" fmla="*/ 116 h 11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94" h="116">
                      <a:moveTo>
                        <a:pt x="0" y="30"/>
                      </a:moveTo>
                      <a:lnTo>
                        <a:pt x="3" y="24"/>
                      </a:lnTo>
                      <a:lnTo>
                        <a:pt x="5" y="19"/>
                      </a:lnTo>
                      <a:lnTo>
                        <a:pt x="11" y="14"/>
                      </a:lnTo>
                      <a:lnTo>
                        <a:pt x="13" y="12"/>
                      </a:lnTo>
                      <a:lnTo>
                        <a:pt x="21" y="7"/>
                      </a:lnTo>
                      <a:lnTo>
                        <a:pt x="28" y="5"/>
                      </a:lnTo>
                      <a:lnTo>
                        <a:pt x="35" y="2"/>
                      </a:lnTo>
                      <a:lnTo>
                        <a:pt x="43" y="1"/>
                      </a:lnTo>
                      <a:lnTo>
                        <a:pt x="51" y="0"/>
                      </a:lnTo>
                      <a:lnTo>
                        <a:pt x="59" y="2"/>
                      </a:lnTo>
                      <a:lnTo>
                        <a:pt x="66" y="4"/>
                      </a:lnTo>
                      <a:lnTo>
                        <a:pt x="70" y="7"/>
                      </a:lnTo>
                      <a:lnTo>
                        <a:pt x="75" y="11"/>
                      </a:lnTo>
                      <a:lnTo>
                        <a:pt x="79" y="15"/>
                      </a:lnTo>
                      <a:lnTo>
                        <a:pt x="82" y="21"/>
                      </a:lnTo>
                      <a:lnTo>
                        <a:pt x="84" y="26"/>
                      </a:lnTo>
                      <a:lnTo>
                        <a:pt x="86" y="34"/>
                      </a:lnTo>
                      <a:lnTo>
                        <a:pt x="87" y="42"/>
                      </a:lnTo>
                      <a:lnTo>
                        <a:pt x="89" y="51"/>
                      </a:lnTo>
                      <a:lnTo>
                        <a:pt x="91" y="65"/>
                      </a:lnTo>
                      <a:lnTo>
                        <a:pt x="93" y="78"/>
                      </a:lnTo>
                      <a:lnTo>
                        <a:pt x="92" y="87"/>
                      </a:lnTo>
                      <a:lnTo>
                        <a:pt x="91" y="96"/>
                      </a:lnTo>
                      <a:lnTo>
                        <a:pt x="88" y="104"/>
                      </a:lnTo>
                      <a:lnTo>
                        <a:pt x="79" y="111"/>
                      </a:lnTo>
                      <a:lnTo>
                        <a:pt x="69" y="114"/>
                      </a:lnTo>
                      <a:lnTo>
                        <a:pt x="58" y="115"/>
                      </a:lnTo>
                      <a:lnTo>
                        <a:pt x="47" y="114"/>
                      </a:lnTo>
                      <a:lnTo>
                        <a:pt x="39" y="110"/>
                      </a:lnTo>
                      <a:lnTo>
                        <a:pt x="26" y="102"/>
                      </a:lnTo>
                      <a:lnTo>
                        <a:pt x="16" y="91"/>
                      </a:lnTo>
                      <a:lnTo>
                        <a:pt x="9" y="80"/>
                      </a:lnTo>
                      <a:lnTo>
                        <a:pt x="4" y="75"/>
                      </a:lnTo>
                      <a:lnTo>
                        <a:pt x="4" y="70"/>
                      </a:lnTo>
                      <a:lnTo>
                        <a:pt x="7" y="70"/>
                      </a:lnTo>
                      <a:lnTo>
                        <a:pt x="3" y="64"/>
                      </a:lnTo>
                      <a:lnTo>
                        <a:pt x="1" y="56"/>
                      </a:lnTo>
                      <a:lnTo>
                        <a:pt x="0" y="47"/>
                      </a:lnTo>
                      <a:lnTo>
                        <a:pt x="0" y="39"/>
                      </a:lnTo>
                      <a:lnTo>
                        <a:pt x="0" y="30"/>
                      </a:lnTo>
                    </a:path>
                  </a:pathLst>
                </a:custGeom>
                <a:solidFill>
                  <a:srgbClr val="C08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092" name="Freeform 177"/>
                <p:cNvSpPr>
                  <a:spLocks/>
                </p:cNvSpPr>
                <p:nvPr/>
              </p:nvSpPr>
              <p:spPr bwMode="auto">
                <a:xfrm>
                  <a:off x="4061" y="2559"/>
                  <a:ext cx="90" cy="102"/>
                </a:xfrm>
                <a:custGeom>
                  <a:avLst/>
                  <a:gdLst>
                    <a:gd name="T0" fmla="*/ 32 w 90"/>
                    <a:gd name="T1" fmla="*/ 46 h 102"/>
                    <a:gd name="T2" fmla="*/ 40 w 90"/>
                    <a:gd name="T3" fmla="*/ 42 h 102"/>
                    <a:gd name="T4" fmla="*/ 51 w 90"/>
                    <a:gd name="T5" fmla="*/ 42 h 102"/>
                    <a:gd name="T6" fmla="*/ 55 w 90"/>
                    <a:gd name="T7" fmla="*/ 48 h 102"/>
                    <a:gd name="T8" fmla="*/ 59 w 90"/>
                    <a:gd name="T9" fmla="*/ 60 h 102"/>
                    <a:gd name="T10" fmla="*/ 66 w 90"/>
                    <a:gd name="T11" fmla="*/ 67 h 102"/>
                    <a:gd name="T12" fmla="*/ 61 w 90"/>
                    <a:gd name="T13" fmla="*/ 46 h 102"/>
                    <a:gd name="T14" fmla="*/ 67 w 90"/>
                    <a:gd name="T15" fmla="*/ 35 h 102"/>
                    <a:gd name="T16" fmla="*/ 65 w 90"/>
                    <a:gd name="T17" fmla="*/ 8 h 102"/>
                    <a:gd name="T18" fmla="*/ 77 w 90"/>
                    <a:gd name="T19" fmla="*/ 13 h 102"/>
                    <a:gd name="T20" fmla="*/ 82 w 90"/>
                    <a:gd name="T21" fmla="*/ 44 h 102"/>
                    <a:gd name="T22" fmla="*/ 76 w 90"/>
                    <a:gd name="T23" fmla="*/ 53 h 102"/>
                    <a:gd name="T24" fmla="*/ 70 w 90"/>
                    <a:gd name="T25" fmla="*/ 60 h 102"/>
                    <a:gd name="T26" fmla="*/ 77 w 90"/>
                    <a:gd name="T27" fmla="*/ 71 h 102"/>
                    <a:gd name="T28" fmla="*/ 81 w 90"/>
                    <a:gd name="T29" fmla="*/ 85 h 102"/>
                    <a:gd name="T30" fmla="*/ 84 w 90"/>
                    <a:gd name="T31" fmla="*/ 66 h 102"/>
                    <a:gd name="T32" fmla="*/ 83 w 90"/>
                    <a:gd name="T33" fmla="*/ 57 h 102"/>
                    <a:gd name="T34" fmla="*/ 87 w 90"/>
                    <a:gd name="T35" fmla="*/ 51 h 102"/>
                    <a:gd name="T36" fmla="*/ 88 w 90"/>
                    <a:gd name="T37" fmla="*/ 78 h 102"/>
                    <a:gd name="T38" fmla="*/ 80 w 90"/>
                    <a:gd name="T39" fmla="*/ 93 h 102"/>
                    <a:gd name="T40" fmla="*/ 65 w 90"/>
                    <a:gd name="T41" fmla="*/ 100 h 102"/>
                    <a:gd name="T42" fmla="*/ 45 w 90"/>
                    <a:gd name="T43" fmla="*/ 100 h 102"/>
                    <a:gd name="T44" fmla="*/ 28 w 90"/>
                    <a:gd name="T45" fmla="*/ 92 h 102"/>
                    <a:gd name="T46" fmla="*/ 12 w 90"/>
                    <a:gd name="T47" fmla="*/ 77 h 102"/>
                    <a:gd name="T48" fmla="*/ 0 w 90"/>
                    <a:gd name="T49" fmla="*/ 61 h 102"/>
                    <a:gd name="T50" fmla="*/ 4 w 90"/>
                    <a:gd name="T51" fmla="*/ 56 h 102"/>
                    <a:gd name="T52" fmla="*/ 22 w 90"/>
                    <a:gd name="T53" fmla="*/ 58 h 102"/>
                    <a:gd name="T54" fmla="*/ 31 w 90"/>
                    <a:gd name="T55" fmla="*/ 67 h 102"/>
                    <a:gd name="T56" fmla="*/ 41 w 90"/>
                    <a:gd name="T57" fmla="*/ 68 h 102"/>
                    <a:gd name="T58" fmla="*/ 40 w 90"/>
                    <a:gd name="T59" fmla="*/ 79 h 102"/>
                    <a:gd name="T60" fmla="*/ 45 w 90"/>
                    <a:gd name="T61" fmla="*/ 92 h 102"/>
                    <a:gd name="T62" fmla="*/ 46 w 90"/>
                    <a:gd name="T63" fmla="*/ 76 h 102"/>
                    <a:gd name="T64" fmla="*/ 52 w 90"/>
                    <a:gd name="T65" fmla="*/ 66 h 102"/>
                    <a:gd name="T66" fmla="*/ 52 w 90"/>
                    <a:gd name="T67" fmla="*/ 64 h 102"/>
                    <a:gd name="T68" fmla="*/ 51 w 90"/>
                    <a:gd name="T69" fmla="*/ 56 h 102"/>
                    <a:gd name="T70" fmla="*/ 41 w 90"/>
                    <a:gd name="T71" fmla="*/ 59 h 102"/>
                    <a:gd name="T72" fmla="*/ 28 w 90"/>
                    <a:gd name="T73" fmla="*/ 57 h 102"/>
                    <a:gd name="T74" fmla="*/ 12 w 90"/>
                    <a:gd name="T75" fmla="*/ 54 h 102"/>
                    <a:gd name="T76" fmla="*/ 32 w 90"/>
                    <a:gd name="T77" fmla="*/ 19 h 102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90"/>
                    <a:gd name="T118" fmla="*/ 0 h 102"/>
                    <a:gd name="T119" fmla="*/ 90 w 90"/>
                    <a:gd name="T120" fmla="*/ 102 h 102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90" h="102">
                      <a:moveTo>
                        <a:pt x="32" y="19"/>
                      </a:moveTo>
                      <a:lnTo>
                        <a:pt x="32" y="46"/>
                      </a:lnTo>
                      <a:lnTo>
                        <a:pt x="35" y="44"/>
                      </a:lnTo>
                      <a:lnTo>
                        <a:pt x="40" y="42"/>
                      </a:lnTo>
                      <a:lnTo>
                        <a:pt x="47" y="41"/>
                      </a:lnTo>
                      <a:lnTo>
                        <a:pt x="51" y="42"/>
                      </a:lnTo>
                      <a:lnTo>
                        <a:pt x="50" y="44"/>
                      </a:lnTo>
                      <a:lnTo>
                        <a:pt x="55" y="48"/>
                      </a:lnTo>
                      <a:lnTo>
                        <a:pt x="59" y="55"/>
                      </a:lnTo>
                      <a:lnTo>
                        <a:pt x="59" y="60"/>
                      </a:lnTo>
                      <a:lnTo>
                        <a:pt x="61" y="65"/>
                      </a:lnTo>
                      <a:lnTo>
                        <a:pt x="66" y="67"/>
                      </a:lnTo>
                      <a:lnTo>
                        <a:pt x="67" y="63"/>
                      </a:lnTo>
                      <a:lnTo>
                        <a:pt x="61" y="46"/>
                      </a:lnTo>
                      <a:lnTo>
                        <a:pt x="60" y="36"/>
                      </a:lnTo>
                      <a:lnTo>
                        <a:pt x="67" y="35"/>
                      </a:lnTo>
                      <a:lnTo>
                        <a:pt x="64" y="29"/>
                      </a:lnTo>
                      <a:lnTo>
                        <a:pt x="65" y="8"/>
                      </a:lnTo>
                      <a:lnTo>
                        <a:pt x="68" y="0"/>
                      </a:lnTo>
                      <a:lnTo>
                        <a:pt x="77" y="13"/>
                      </a:lnTo>
                      <a:lnTo>
                        <a:pt x="83" y="33"/>
                      </a:lnTo>
                      <a:lnTo>
                        <a:pt x="82" y="44"/>
                      </a:lnTo>
                      <a:lnTo>
                        <a:pt x="78" y="50"/>
                      </a:lnTo>
                      <a:lnTo>
                        <a:pt x="76" y="53"/>
                      </a:lnTo>
                      <a:lnTo>
                        <a:pt x="69" y="56"/>
                      </a:lnTo>
                      <a:lnTo>
                        <a:pt x="70" y="60"/>
                      </a:lnTo>
                      <a:lnTo>
                        <a:pt x="75" y="66"/>
                      </a:lnTo>
                      <a:lnTo>
                        <a:pt x="77" y="71"/>
                      </a:lnTo>
                      <a:lnTo>
                        <a:pt x="79" y="78"/>
                      </a:lnTo>
                      <a:lnTo>
                        <a:pt x="81" y="85"/>
                      </a:lnTo>
                      <a:lnTo>
                        <a:pt x="83" y="72"/>
                      </a:lnTo>
                      <a:lnTo>
                        <a:pt x="84" y="66"/>
                      </a:lnTo>
                      <a:lnTo>
                        <a:pt x="84" y="63"/>
                      </a:lnTo>
                      <a:lnTo>
                        <a:pt x="83" y="57"/>
                      </a:lnTo>
                      <a:lnTo>
                        <a:pt x="84" y="54"/>
                      </a:lnTo>
                      <a:lnTo>
                        <a:pt x="87" y="51"/>
                      </a:lnTo>
                      <a:lnTo>
                        <a:pt x="89" y="64"/>
                      </a:lnTo>
                      <a:lnTo>
                        <a:pt x="88" y="78"/>
                      </a:lnTo>
                      <a:lnTo>
                        <a:pt x="85" y="88"/>
                      </a:lnTo>
                      <a:lnTo>
                        <a:pt x="80" y="93"/>
                      </a:lnTo>
                      <a:lnTo>
                        <a:pt x="72" y="98"/>
                      </a:lnTo>
                      <a:lnTo>
                        <a:pt x="65" y="100"/>
                      </a:lnTo>
                      <a:lnTo>
                        <a:pt x="55" y="101"/>
                      </a:lnTo>
                      <a:lnTo>
                        <a:pt x="45" y="100"/>
                      </a:lnTo>
                      <a:lnTo>
                        <a:pt x="40" y="98"/>
                      </a:lnTo>
                      <a:lnTo>
                        <a:pt x="28" y="92"/>
                      </a:lnTo>
                      <a:lnTo>
                        <a:pt x="21" y="86"/>
                      </a:lnTo>
                      <a:lnTo>
                        <a:pt x="12" y="77"/>
                      </a:lnTo>
                      <a:lnTo>
                        <a:pt x="7" y="68"/>
                      </a:lnTo>
                      <a:lnTo>
                        <a:pt x="0" y="61"/>
                      </a:lnTo>
                      <a:lnTo>
                        <a:pt x="1" y="56"/>
                      </a:lnTo>
                      <a:lnTo>
                        <a:pt x="4" y="56"/>
                      </a:lnTo>
                      <a:lnTo>
                        <a:pt x="0" y="51"/>
                      </a:lnTo>
                      <a:lnTo>
                        <a:pt x="22" y="58"/>
                      </a:lnTo>
                      <a:lnTo>
                        <a:pt x="26" y="62"/>
                      </a:lnTo>
                      <a:lnTo>
                        <a:pt x="31" y="67"/>
                      </a:lnTo>
                      <a:lnTo>
                        <a:pt x="34" y="68"/>
                      </a:lnTo>
                      <a:lnTo>
                        <a:pt x="41" y="68"/>
                      </a:lnTo>
                      <a:lnTo>
                        <a:pt x="40" y="74"/>
                      </a:lnTo>
                      <a:lnTo>
                        <a:pt x="40" y="79"/>
                      </a:lnTo>
                      <a:lnTo>
                        <a:pt x="42" y="85"/>
                      </a:lnTo>
                      <a:lnTo>
                        <a:pt x="45" y="92"/>
                      </a:lnTo>
                      <a:lnTo>
                        <a:pt x="44" y="84"/>
                      </a:lnTo>
                      <a:lnTo>
                        <a:pt x="46" y="76"/>
                      </a:lnTo>
                      <a:lnTo>
                        <a:pt x="48" y="69"/>
                      </a:lnTo>
                      <a:lnTo>
                        <a:pt x="52" y="66"/>
                      </a:lnTo>
                      <a:lnTo>
                        <a:pt x="54" y="65"/>
                      </a:lnTo>
                      <a:lnTo>
                        <a:pt x="52" y="64"/>
                      </a:lnTo>
                      <a:lnTo>
                        <a:pt x="51" y="61"/>
                      </a:lnTo>
                      <a:lnTo>
                        <a:pt x="51" y="56"/>
                      </a:lnTo>
                      <a:lnTo>
                        <a:pt x="46" y="58"/>
                      </a:lnTo>
                      <a:lnTo>
                        <a:pt x="41" y="59"/>
                      </a:lnTo>
                      <a:lnTo>
                        <a:pt x="34" y="59"/>
                      </a:lnTo>
                      <a:lnTo>
                        <a:pt x="28" y="57"/>
                      </a:lnTo>
                      <a:lnTo>
                        <a:pt x="21" y="57"/>
                      </a:lnTo>
                      <a:lnTo>
                        <a:pt x="12" y="54"/>
                      </a:lnTo>
                      <a:lnTo>
                        <a:pt x="8" y="29"/>
                      </a:lnTo>
                      <a:lnTo>
                        <a:pt x="32" y="19"/>
                      </a:lnTo>
                    </a:path>
                  </a:pathLst>
                </a:custGeom>
                <a:solidFill>
                  <a:srgbClr val="804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</p:grpSp>
          <p:sp>
            <p:nvSpPr>
              <p:cNvPr id="45090" name="Freeform 178"/>
              <p:cNvSpPr>
                <a:spLocks/>
              </p:cNvSpPr>
              <p:nvPr/>
            </p:nvSpPr>
            <p:spPr bwMode="auto">
              <a:xfrm>
                <a:off x="4052" y="2543"/>
                <a:ext cx="100" cy="81"/>
              </a:xfrm>
              <a:custGeom>
                <a:avLst/>
                <a:gdLst>
                  <a:gd name="T0" fmla="*/ 10 w 100"/>
                  <a:gd name="T1" fmla="*/ 71 h 81"/>
                  <a:gd name="T2" fmla="*/ 6 w 100"/>
                  <a:gd name="T3" fmla="*/ 64 h 81"/>
                  <a:gd name="T4" fmla="*/ 3 w 100"/>
                  <a:gd name="T5" fmla="*/ 58 h 81"/>
                  <a:gd name="T6" fmla="*/ 1 w 100"/>
                  <a:gd name="T7" fmla="*/ 49 h 81"/>
                  <a:gd name="T8" fmla="*/ 0 w 100"/>
                  <a:gd name="T9" fmla="*/ 41 h 81"/>
                  <a:gd name="T10" fmla="*/ 0 w 100"/>
                  <a:gd name="T11" fmla="*/ 30 h 81"/>
                  <a:gd name="T12" fmla="*/ 3 w 100"/>
                  <a:gd name="T13" fmla="*/ 25 h 81"/>
                  <a:gd name="T14" fmla="*/ 9 w 100"/>
                  <a:gd name="T15" fmla="*/ 16 h 81"/>
                  <a:gd name="T16" fmla="*/ 16 w 100"/>
                  <a:gd name="T17" fmla="*/ 11 h 81"/>
                  <a:gd name="T18" fmla="*/ 26 w 100"/>
                  <a:gd name="T19" fmla="*/ 6 h 81"/>
                  <a:gd name="T20" fmla="*/ 39 w 100"/>
                  <a:gd name="T21" fmla="*/ 2 h 81"/>
                  <a:gd name="T22" fmla="*/ 53 w 100"/>
                  <a:gd name="T23" fmla="*/ 0 h 81"/>
                  <a:gd name="T24" fmla="*/ 63 w 100"/>
                  <a:gd name="T25" fmla="*/ 1 h 81"/>
                  <a:gd name="T26" fmla="*/ 71 w 100"/>
                  <a:gd name="T27" fmla="*/ 3 h 81"/>
                  <a:gd name="T28" fmla="*/ 76 w 100"/>
                  <a:gd name="T29" fmla="*/ 8 h 81"/>
                  <a:gd name="T30" fmla="*/ 80 w 100"/>
                  <a:gd name="T31" fmla="*/ 8 h 81"/>
                  <a:gd name="T32" fmla="*/ 86 w 100"/>
                  <a:gd name="T33" fmla="*/ 12 h 81"/>
                  <a:gd name="T34" fmla="*/ 90 w 100"/>
                  <a:gd name="T35" fmla="*/ 16 h 81"/>
                  <a:gd name="T36" fmla="*/ 92 w 100"/>
                  <a:gd name="T37" fmla="*/ 23 h 81"/>
                  <a:gd name="T38" fmla="*/ 95 w 100"/>
                  <a:gd name="T39" fmla="*/ 29 h 81"/>
                  <a:gd name="T40" fmla="*/ 98 w 100"/>
                  <a:gd name="T41" fmla="*/ 36 h 81"/>
                  <a:gd name="T42" fmla="*/ 99 w 100"/>
                  <a:gd name="T43" fmla="*/ 46 h 81"/>
                  <a:gd name="T44" fmla="*/ 98 w 100"/>
                  <a:gd name="T45" fmla="*/ 52 h 81"/>
                  <a:gd name="T46" fmla="*/ 97 w 100"/>
                  <a:gd name="T47" fmla="*/ 58 h 81"/>
                  <a:gd name="T48" fmla="*/ 95 w 100"/>
                  <a:gd name="T49" fmla="*/ 63 h 81"/>
                  <a:gd name="T50" fmla="*/ 93 w 100"/>
                  <a:gd name="T51" fmla="*/ 48 h 81"/>
                  <a:gd name="T52" fmla="*/ 82 w 100"/>
                  <a:gd name="T53" fmla="*/ 31 h 81"/>
                  <a:gd name="T54" fmla="*/ 79 w 100"/>
                  <a:gd name="T55" fmla="*/ 24 h 81"/>
                  <a:gd name="T56" fmla="*/ 73 w 100"/>
                  <a:gd name="T57" fmla="*/ 26 h 81"/>
                  <a:gd name="T58" fmla="*/ 58 w 100"/>
                  <a:gd name="T59" fmla="*/ 27 h 81"/>
                  <a:gd name="T60" fmla="*/ 53 w 100"/>
                  <a:gd name="T61" fmla="*/ 30 h 81"/>
                  <a:gd name="T62" fmla="*/ 42 w 100"/>
                  <a:gd name="T63" fmla="*/ 48 h 81"/>
                  <a:gd name="T64" fmla="*/ 37 w 100"/>
                  <a:gd name="T65" fmla="*/ 49 h 81"/>
                  <a:gd name="T66" fmla="*/ 26 w 100"/>
                  <a:gd name="T67" fmla="*/ 49 h 81"/>
                  <a:gd name="T68" fmla="*/ 23 w 100"/>
                  <a:gd name="T69" fmla="*/ 51 h 81"/>
                  <a:gd name="T70" fmla="*/ 21 w 100"/>
                  <a:gd name="T71" fmla="*/ 55 h 81"/>
                  <a:gd name="T72" fmla="*/ 24 w 100"/>
                  <a:gd name="T73" fmla="*/ 64 h 81"/>
                  <a:gd name="T74" fmla="*/ 25 w 100"/>
                  <a:gd name="T75" fmla="*/ 71 h 81"/>
                  <a:gd name="T76" fmla="*/ 25 w 100"/>
                  <a:gd name="T77" fmla="*/ 80 h 81"/>
                  <a:gd name="T78" fmla="*/ 12 w 100"/>
                  <a:gd name="T79" fmla="*/ 71 h 81"/>
                  <a:gd name="T80" fmla="*/ 10 w 100"/>
                  <a:gd name="T81" fmla="*/ 71 h 8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00"/>
                  <a:gd name="T124" fmla="*/ 0 h 81"/>
                  <a:gd name="T125" fmla="*/ 100 w 100"/>
                  <a:gd name="T126" fmla="*/ 81 h 8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00" h="81">
                    <a:moveTo>
                      <a:pt x="10" y="71"/>
                    </a:moveTo>
                    <a:lnTo>
                      <a:pt x="6" y="64"/>
                    </a:lnTo>
                    <a:lnTo>
                      <a:pt x="3" y="58"/>
                    </a:lnTo>
                    <a:lnTo>
                      <a:pt x="1" y="49"/>
                    </a:lnTo>
                    <a:lnTo>
                      <a:pt x="0" y="41"/>
                    </a:lnTo>
                    <a:lnTo>
                      <a:pt x="0" y="30"/>
                    </a:lnTo>
                    <a:lnTo>
                      <a:pt x="3" y="25"/>
                    </a:lnTo>
                    <a:lnTo>
                      <a:pt x="9" y="16"/>
                    </a:lnTo>
                    <a:lnTo>
                      <a:pt x="16" y="11"/>
                    </a:lnTo>
                    <a:lnTo>
                      <a:pt x="26" y="6"/>
                    </a:lnTo>
                    <a:lnTo>
                      <a:pt x="39" y="2"/>
                    </a:lnTo>
                    <a:lnTo>
                      <a:pt x="53" y="0"/>
                    </a:lnTo>
                    <a:lnTo>
                      <a:pt x="63" y="1"/>
                    </a:lnTo>
                    <a:lnTo>
                      <a:pt x="71" y="3"/>
                    </a:lnTo>
                    <a:lnTo>
                      <a:pt x="76" y="8"/>
                    </a:lnTo>
                    <a:lnTo>
                      <a:pt x="80" y="8"/>
                    </a:lnTo>
                    <a:lnTo>
                      <a:pt x="86" y="12"/>
                    </a:lnTo>
                    <a:lnTo>
                      <a:pt x="90" y="16"/>
                    </a:lnTo>
                    <a:lnTo>
                      <a:pt x="92" y="23"/>
                    </a:lnTo>
                    <a:lnTo>
                      <a:pt x="95" y="29"/>
                    </a:lnTo>
                    <a:lnTo>
                      <a:pt x="98" y="36"/>
                    </a:lnTo>
                    <a:lnTo>
                      <a:pt x="99" y="46"/>
                    </a:lnTo>
                    <a:lnTo>
                      <a:pt x="98" y="52"/>
                    </a:lnTo>
                    <a:lnTo>
                      <a:pt x="97" y="58"/>
                    </a:lnTo>
                    <a:lnTo>
                      <a:pt x="95" y="63"/>
                    </a:lnTo>
                    <a:lnTo>
                      <a:pt x="93" y="48"/>
                    </a:lnTo>
                    <a:lnTo>
                      <a:pt x="82" y="31"/>
                    </a:lnTo>
                    <a:lnTo>
                      <a:pt x="79" y="24"/>
                    </a:lnTo>
                    <a:lnTo>
                      <a:pt x="73" y="26"/>
                    </a:lnTo>
                    <a:lnTo>
                      <a:pt x="58" y="27"/>
                    </a:lnTo>
                    <a:lnTo>
                      <a:pt x="53" y="30"/>
                    </a:lnTo>
                    <a:lnTo>
                      <a:pt x="42" y="48"/>
                    </a:lnTo>
                    <a:lnTo>
                      <a:pt x="37" y="49"/>
                    </a:lnTo>
                    <a:lnTo>
                      <a:pt x="26" y="49"/>
                    </a:lnTo>
                    <a:lnTo>
                      <a:pt x="23" y="51"/>
                    </a:lnTo>
                    <a:lnTo>
                      <a:pt x="21" y="55"/>
                    </a:lnTo>
                    <a:lnTo>
                      <a:pt x="24" y="64"/>
                    </a:lnTo>
                    <a:lnTo>
                      <a:pt x="25" y="71"/>
                    </a:lnTo>
                    <a:lnTo>
                      <a:pt x="25" y="80"/>
                    </a:lnTo>
                    <a:lnTo>
                      <a:pt x="12" y="71"/>
                    </a:lnTo>
                    <a:lnTo>
                      <a:pt x="10" y="71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</p:grpSp>
      </p:grpSp>
      <p:sp>
        <p:nvSpPr>
          <p:cNvPr id="45081" name="Rectangle 179"/>
          <p:cNvSpPr>
            <a:spLocks noChangeArrowheads="1"/>
          </p:cNvSpPr>
          <p:nvPr/>
        </p:nvSpPr>
        <p:spPr bwMode="auto">
          <a:xfrm>
            <a:off x="273563" y="5147896"/>
            <a:ext cx="979806" cy="25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27" tIns="41031" rIns="83527" bIns="41031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108">
                <a:latin typeface="FuturaA Bk BT" pitchFamily="34" charset="0"/>
              </a:rPr>
              <a:t>Maintenance</a:t>
            </a:r>
          </a:p>
        </p:txBody>
      </p:sp>
      <p:sp>
        <p:nvSpPr>
          <p:cNvPr id="45082" name="Rectangle 180"/>
          <p:cNvSpPr>
            <a:spLocks noChangeArrowheads="1"/>
          </p:cNvSpPr>
          <p:nvPr/>
        </p:nvSpPr>
        <p:spPr bwMode="auto">
          <a:xfrm>
            <a:off x="5117123" y="5187462"/>
            <a:ext cx="3956538" cy="1001556"/>
          </a:xfrm>
          <a:prstGeom prst="rect">
            <a:avLst/>
          </a:prstGeom>
          <a:noFill/>
          <a:ln w="12700">
            <a:solidFill>
              <a:srgbClr val="0020D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Service </a:t>
            </a:r>
            <a:r>
              <a:rPr lang="fr-FR" altLang="en-US" sz="1477" b="1" dirty="0" err="1">
                <a:solidFill>
                  <a:srgbClr val="000000"/>
                </a:solidFill>
                <a:latin typeface="FuturaA Bk BT" pitchFamily="34" charset="0"/>
              </a:rPr>
              <a:t>function</a:t>
            </a:r>
            <a:r>
              <a:rPr lang="fr-FR" altLang="en-US" sz="1477" dirty="0">
                <a:solidFill>
                  <a:srgbClr val="000000"/>
                </a:solidFill>
                <a:latin typeface="FuturaA Bk BT" pitchFamily="34" charset="0"/>
              </a:rPr>
              <a:t>:  </a:t>
            </a:r>
            <a:r>
              <a:rPr lang="fr-FR" altLang="en-US" sz="1477" dirty="0" err="1">
                <a:solidFill>
                  <a:srgbClr val="000000"/>
                </a:solidFill>
                <a:latin typeface="FuturaA Bk BT" pitchFamily="34" charset="0"/>
              </a:rPr>
              <a:t>Expected</a:t>
            </a:r>
            <a:r>
              <a:rPr lang="fr-FR" altLang="en-US" sz="1477" dirty="0">
                <a:solidFill>
                  <a:srgbClr val="000000"/>
                </a:solidFill>
                <a:latin typeface="FuturaA Bk BT" pitchFamily="34" charset="0"/>
              </a:rPr>
              <a:t> system </a:t>
            </a:r>
            <a:r>
              <a:rPr lang="fr-FR" altLang="en-US" sz="1477" dirty="0" err="1">
                <a:solidFill>
                  <a:srgbClr val="000000"/>
                </a:solidFill>
                <a:latin typeface="FuturaA Bk BT" pitchFamily="34" charset="0"/>
              </a:rPr>
              <a:t>function</a:t>
            </a:r>
            <a:r>
              <a:rPr lang="fr-FR" altLang="en-US" sz="1477" dirty="0">
                <a:solidFill>
                  <a:srgbClr val="000000"/>
                </a:solidFill>
                <a:latin typeface="FuturaA Bk BT" pitchFamily="34" charset="0"/>
              </a:rPr>
              <a:t>, </a:t>
            </a:r>
            <a:r>
              <a:rPr lang="fr-FR" altLang="en-US" sz="1477" dirty="0" err="1">
                <a:solidFill>
                  <a:srgbClr val="000000"/>
                </a:solidFill>
                <a:latin typeface="FuturaA Bk BT" pitchFamily="34" charset="0"/>
              </a:rPr>
              <a:t>considering</a:t>
            </a:r>
            <a:r>
              <a:rPr lang="fr-FR" altLang="en-US" sz="1477" dirty="0">
                <a:solidFill>
                  <a:srgbClr val="000000"/>
                </a:solidFill>
                <a:latin typeface="FuturaA Bk BT" pitchFamily="34" charset="0"/>
              </a:rPr>
              <a:t> the system as a black-box (no information on the </a:t>
            </a:r>
            <a:r>
              <a:rPr lang="fr-FR" altLang="en-US" sz="1477" dirty="0" err="1">
                <a:solidFill>
                  <a:srgbClr val="000000"/>
                </a:solidFill>
                <a:latin typeface="FuturaA Bk BT" pitchFamily="34" charset="0"/>
              </a:rPr>
              <a:t>function</a:t>
            </a:r>
            <a:r>
              <a:rPr lang="fr-FR" altLang="en-US" sz="1477" dirty="0">
                <a:solidFill>
                  <a:srgbClr val="000000"/>
                </a:solidFill>
                <a:latin typeface="FuturaA Bk BT" pitchFamily="34" charset="0"/>
              </a:rPr>
              <a:t> </a:t>
            </a:r>
            <a:r>
              <a:rPr lang="fr-FR" altLang="en-US" sz="1477" dirty="0" err="1">
                <a:solidFill>
                  <a:srgbClr val="000000"/>
                </a:solidFill>
                <a:latin typeface="FuturaA Bk BT" pitchFamily="34" charset="0"/>
              </a:rPr>
              <a:t>implementation</a:t>
            </a:r>
            <a:r>
              <a:rPr lang="fr-FR" altLang="en-US" sz="1477" dirty="0">
                <a:solidFill>
                  <a:srgbClr val="000000"/>
                </a:solidFill>
                <a:latin typeface="FuturaA Bk BT" pitchFamily="34" charset="0"/>
              </a:rPr>
              <a:t>).</a:t>
            </a:r>
          </a:p>
        </p:txBody>
      </p:sp>
      <p:sp>
        <p:nvSpPr>
          <p:cNvPr id="45083" name="AutoShape 181"/>
          <p:cNvSpPr>
            <a:spLocks noChangeArrowheads="1"/>
          </p:cNvSpPr>
          <p:nvPr/>
        </p:nvSpPr>
        <p:spPr bwMode="auto">
          <a:xfrm rot="15978914">
            <a:off x="6625140" y="4083949"/>
            <a:ext cx="422031" cy="492369"/>
          </a:xfrm>
          <a:prstGeom prst="downArrow">
            <a:avLst>
              <a:gd name="adj1" fmla="val 50000"/>
              <a:gd name="adj2" fmla="val 29167"/>
            </a:avLst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215">
              <a:latin typeface="FuturaA Bk BT" pitchFamily="34" charset="0"/>
            </a:endParaRPr>
          </a:p>
        </p:txBody>
      </p:sp>
      <p:sp>
        <p:nvSpPr>
          <p:cNvPr id="45084" name="Rectangle 182"/>
          <p:cNvSpPr>
            <a:spLocks noChangeArrowheads="1"/>
          </p:cNvSpPr>
          <p:nvPr/>
        </p:nvSpPr>
        <p:spPr bwMode="auto">
          <a:xfrm>
            <a:off x="6228184" y="4629283"/>
            <a:ext cx="1178578" cy="25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27" tIns="41031" rIns="83527" bIns="41031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108" dirty="0">
                <a:latin typeface="FuturaA Bk BT" pitchFamily="34" charset="0"/>
              </a:rPr>
              <a:t>Service function</a:t>
            </a:r>
          </a:p>
        </p:txBody>
      </p:sp>
      <p:sp>
        <p:nvSpPr>
          <p:cNvPr id="45085" name="Text Box 183"/>
          <p:cNvSpPr txBox="1">
            <a:spLocks noChangeArrowheads="1"/>
          </p:cNvSpPr>
          <p:nvPr/>
        </p:nvSpPr>
        <p:spPr bwMode="auto">
          <a:xfrm>
            <a:off x="3798277" y="2221523"/>
            <a:ext cx="1021433" cy="29117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292" dirty="0" err="1">
                <a:solidFill>
                  <a:schemeClr val="hlink"/>
                </a:solidFill>
                <a:latin typeface="FuturaA Bk BT" pitchFamily="34" charset="0"/>
              </a:rPr>
              <a:t>Constraints</a:t>
            </a:r>
            <a:endParaRPr lang="fr-FR" altLang="en-US" sz="1292" dirty="0">
              <a:solidFill>
                <a:schemeClr val="hlink"/>
              </a:solidFill>
              <a:latin typeface="FuturaA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730014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2195736" y="1647640"/>
            <a:ext cx="6421638" cy="4551362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Identify the Physical interfaces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78116" y="1613472"/>
            <a:ext cx="1507144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 functional </a:t>
            </a:r>
          </a:p>
          <a:p>
            <a:r>
              <a:rPr lang="en-GB" dirty="0"/>
              <a:t>boundaries</a:t>
            </a: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226812" y="3255905"/>
            <a:ext cx="1809750" cy="8309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operational concepts or technological concepts</a:t>
            </a:r>
          </a:p>
        </p:txBody>
      </p:sp>
      <p:sp>
        <p:nvSpPr>
          <p:cNvPr id="8" name="Text Box 49"/>
          <p:cNvSpPr txBox="1">
            <a:spLocks noChangeArrowheads="1"/>
          </p:cNvSpPr>
          <p:nvPr/>
        </p:nvSpPr>
        <p:spPr bwMode="auto">
          <a:xfrm>
            <a:off x="450250" y="2422586"/>
            <a:ext cx="1362874" cy="461665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 physical </a:t>
            </a:r>
          </a:p>
          <a:p>
            <a:r>
              <a:rPr lang="en-GB" dirty="0"/>
              <a:t>boundaries </a:t>
            </a: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323528" y="1124744"/>
            <a:ext cx="1616319" cy="30777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Delimit</a:t>
            </a:r>
          </a:p>
        </p:txBody>
      </p:sp>
      <p:cxnSp>
        <p:nvCxnSpPr>
          <p:cNvPr id="10" name="Connecteur droit 9"/>
          <p:cNvCxnSpPr>
            <a:stCxn id="9" idx="2"/>
            <a:endCxn id="5" idx="0"/>
          </p:cNvCxnSpPr>
          <p:nvPr/>
        </p:nvCxnSpPr>
        <p:spPr bwMode="auto">
          <a:xfrm>
            <a:off x="1131688" y="1432521"/>
            <a:ext cx="0" cy="180951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Connecteur droit 10"/>
          <p:cNvCxnSpPr>
            <a:stCxn id="5" idx="2"/>
            <a:endCxn id="8" idx="0"/>
          </p:cNvCxnSpPr>
          <p:nvPr/>
        </p:nvCxnSpPr>
        <p:spPr bwMode="auto">
          <a:xfrm flipH="1">
            <a:off x="1131687" y="2075137"/>
            <a:ext cx="1" cy="347449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onnecteur droit 11"/>
          <p:cNvCxnSpPr>
            <a:stCxn id="8" idx="2"/>
            <a:endCxn id="6" idx="0"/>
          </p:cNvCxnSpPr>
          <p:nvPr/>
        </p:nvCxnSpPr>
        <p:spPr bwMode="auto">
          <a:xfrm>
            <a:off x="1131687" y="2884251"/>
            <a:ext cx="0" cy="371654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57298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re 1"/>
          <p:cNvSpPr>
            <a:spLocks noGrp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fr-FR" altLang="en-US" dirty="0" err="1"/>
              <a:t>Physical</a:t>
            </a:r>
            <a:r>
              <a:rPr lang="fr-FR" altLang="en-US" dirty="0"/>
              <a:t> </a:t>
            </a:r>
            <a:r>
              <a:rPr lang="fr-FR" altLang="en-US" dirty="0" err="1"/>
              <a:t>context</a:t>
            </a:r>
            <a:endParaRPr lang="en-US" altLang="en-US" dirty="0"/>
          </a:p>
        </p:txBody>
      </p:sp>
      <p:sp>
        <p:nvSpPr>
          <p:cNvPr id="45060" name="Oval 3" descr="20%"/>
          <p:cNvSpPr>
            <a:spLocks noChangeArrowheads="1"/>
          </p:cNvSpPr>
          <p:nvPr/>
        </p:nvSpPr>
        <p:spPr bwMode="auto">
          <a:xfrm>
            <a:off x="2110154" y="2039143"/>
            <a:ext cx="4149969" cy="2461846"/>
          </a:xfrm>
          <a:prstGeom prst="ellipse">
            <a:avLst/>
          </a:prstGeom>
          <a:pattFill prst="pct20">
            <a:fgClr>
              <a:schemeClr val="accent2"/>
            </a:fgClr>
            <a:bgClr>
              <a:srgbClr val="FFFFFF"/>
            </a:bgClr>
          </a:patt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defTabSz="762000"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altLang="en-US" sz="2215" dirty="0">
                <a:latin typeface="FuturaA Bk BT" pitchFamily="34" charset="0"/>
              </a:rPr>
              <a:t>System of </a:t>
            </a:r>
            <a:r>
              <a:rPr lang="fr-FR" altLang="en-US" sz="2215" dirty="0" err="1">
                <a:latin typeface="FuturaA Bk BT" pitchFamily="34" charset="0"/>
              </a:rPr>
              <a:t>Interest</a:t>
            </a:r>
            <a:endParaRPr lang="fr-FR" altLang="en-US" sz="2215" dirty="0">
              <a:latin typeface="FuturaA Bk BT" pitchFamily="34" charset="0"/>
            </a:endParaRPr>
          </a:p>
        </p:txBody>
      </p:sp>
      <p:pic>
        <p:nvPicPr>
          <p:cNvPr id="45061" name="Picture 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62" y="1476435"/>
            <a:ext cx="445477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Rectangle 5"/>
          <p:cNvSpPr>
            <a:spLocks noChangeArrowheads="1"/>
          </p:cNvSpPr>
          <p:nvPr/>
        </p:nvSpPr>
        <p:spPr bwMode="auto">
          <a:xfrm>
            <a:off x="461610" y="1951220"/>
            <a:ext cx="729737" cy="25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27" tIns="41031" rIns="83527" bIns="41031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108" dirty="0">
                <a:latin typeface="FuturaA Bk BT" pitchFamily="34" charset="0"/>
              </a:rPr>
              <a:t>Operator</a:t>
            </a:r>
          </a:p>
        </p:txBody>
      </p:sp>
      <p:grpSp>
        <p:nvGrpSpPr>
          <p:cNvPr id="45064" name="Group 7"/>
          <p:cNvGrpSpPr>
            <a:grpSpLocks/>
          </p:cNvGrpSpPr>
          <p:nvPr/>
        </p:nvGrpSpPr>
        <p:grpSpPr bwMode="auto">
          <a:xfrm>
            <a:off x="7895492" y="1618578"/>
            <a:ext cx="404446" cy="490903"/>
            <a:chOff x="3563" y="2247"/>
            <a:chExt cx="276" cy="294"/>
          </a:xfrm>
        </p:grpSpPr>
        <p:grpSp>
          <p:nvGrpSpPr>
            <p:cNvPr id="45207" name="Group 8"/>
            <p:cNvGrpSpPr>
              <a:grpSpLocks/>
            </p:cNvGrpSpPr>
            <p:nvPr/>
          </p:nvGrpSpPr>
          <p:grpSpPr bwMode="auto">
            <a:xfrm>
              <a:off x="3599" y="2247"/>
              <a:ext cx="240" cy="285"/>
              <a:chOff x="3599" y="2247"/>
              <a:chExt cx="240" cy="285"/>
            </a:xfrm>
          </p:grpSpPr>
          <p:sp>
            <p:nvSpPr>
              <p:cNvPr id="45217" name="Freeform 9"/>
              <p:cNvSpPr>
                <a:spLocks/>
              </p:cNvSpPr>
              <p:nvPr/>
            </p:nvSpPr>
            <p:spPr bwMode="auto">
              <a:xfrm>
                <a:off x="3599" y="2355"/>
                <a:ext cx="240" cy="177"/>
              </a:xfrm>
              <a:custGeom>
                <a:avLst/>
                <a:gdLst>
                  <a:gd name="T0" fmla="*/ 141 w 240"/>
                  <a:gd name="T1" fmla="*/ 2 h 177"/>
                  <a:gd name="T2" fmla="*/ 154 w 240"/>
                  <a:gd name="T3" fmla="*/ 0 h 177"/>
                  <a:gd name="T4" fmla="*/ 166 w 240"/>
                  <a:gd name="T5" fmla="*/ 2 h 177"/>
                  <a:gd name="T6" fmla="*/ 172 w 240"/>
                  <a:gd name="T7" fmla="*/ 4 h 177"/>
                  <a:gd name="T8" fmla="*/ 186 w 240"/>
                  <a:gd name="T9" fmla="*/ 15 h 177"/>
                  <a:gd name="T10" fmla="*/ 195 w 240"/>
                  <a:gd name="T11" fmla="*/ 25 h 177"/>
                  <a:gd name="T12" fmla="*/ 204 w 240"/>
                  <a:gd name="T13" fmla="*/ 38 h 177"/>
                  <a:gd name="T14" fmla="*/ 213 w 240"/>
                  <a:gd name="T15" fmla="*/ 52 h 177"/>
                  <a:gd name="T16" fmla="*/ 219 w 240"/>
                  <a:gd name="T17" fmla="*/ 62 h 177"/>
                  <a:gd name="T18" fmla="*/ 221 w 240"/>
                  <a:gd name="T19" fmla="*/ 68 h 177"/>
                  <a:gd name="T20" fmla="*/ 226 w 240"/>
                  <a:gd name="T21" fmla="*/ 85 h 177"/>
                  <a:gd name="T22" fmla="*/ 231 w 240"/>
                  <a:gd name="T23" fmla="*/ 110 h 177"/>
                  <a:gd name="T24" fmla="*/ 235 w 240"/>
                  <a:gd name="T25" fmla="*/ 129 h 177"/>
                  <a:gd name="T26" fmla="*/ 237 w 240"/>
                  <a:gd name="T27" fmla="*/ 153 h 177"/>
                  <a:gd name="T28" fmla="*/ 239 w 240"/>
                  <a:gd name="T29" fmla="*/ 173 h 177"/>
                  <a:gd name="T30" fmla="*/ 188 w 240"/>
                  <a:gd name="T31" fmla="*/ 173 h 177"/>
                  <a:gd name="T32" fmla="*/ 156 w 240"/>
                  <a:gd name="T33" fmla="*/ 175 h 177"/>
                  <a:gd name="T34" fmla="*/ 131 w 240"/>
                  <a:gd name="T35" fmla="*/ 176 h 177"/>
                  <a:gd name="T36" fmla="*/ 63 w 240"/>
                  <a:gd name="T37" fmla="*/ 173 h 177"/>
                  <a:gd name="T38" fmla="*/ 36 w 240"/>
                  <a:gd name="T39" fmla="*/ 171 h 177"/>
                  <a:gd name="T40" fmla="*/ 13 w 240"/>
                  <a:gd name="T41" fmla="*/ 170 h 177"/>
                  <a:gd name="T42" fmla="*/ 14 w 240"/>
                  <a:gd name="T43" fmla="*/ 162 h 177"/>
                  <a:gd name="T44" fmla="*/ 11 w 240"/>
                  <a:gd name="T45" fmla="*/ 154 h 177"/>
                  <a:gd name="T46" fmla="*/ 4 w 240"/>
                  <a:gd name="T47" fmla="*/ 148 h 177"/>
                  <a:gd name="T48" fmla="*/ 0 w 240"/>
                  <a:gd name="T49" fmla="*/ 145 h 177"/>
                  <a:gd name="T50" fmla="*/ 28 w 240"/>
                  <a:gd name="T51" fmla="*/ 134 h 177"/>
                  <a:gd name="T52" fmla="*/ 51 w 240"/>
                  <a:gd name="T53" fmla="*/ 124 h 177"/>
                  <a:gd name="T54" fmla="*/ 62 w 240"/>
                  <a:gd name="T55" fmla="*/ 119 h 177"/>
                  <a:gd name="T56" fmla="*/ 71 w 240"/>
                  <a:gd name="T57" fmla="*/ 115 h 177"/>
                  <a:gd name="T58" fmla="*/ 77 w 240"/>
                  <a:gd name="T59" fmla="*/ 106 h 177"/>
                  <a:gd name="T60" fmla="*/ 78 w 240"/>
                  <a:gd name="T61" fmla="*/ 102 h 177"/>
                  <a:gd name="T62" fmla="*/ 79 w 240"/>
                  <a:gd name="T63" fmla="*/ 94 h 177"/>
                  <a:gd name="T64" fmla="*/ 80 w 240"/>
                  <a:gd name="T65" fmla="*/ 90 h 177"/>
                  <a:gd name="T66" fmla="*/ 83 w 240"/>
                  <a:gd name="T67" fmla="*/ 81 h 177"/>
                  <a:gd name="T68" fmla="*/ 83 w 240"/>
                  <a:gd name="T69" fmla="*/ 76 h 177"/>
                  <a:gd name="T70" fmla="*/ 84 w 240"/>
                  <a:gd name="T71" fmla="*/ 69 h 177"/>
                  <a:gd name="T72" fmla="*/ 85 w 240"/>
                  <a:gd name="T73" fmla="*/ 58 h 177"/>
                  <a:gd name="T74" fmla="*/ 89 w 240"/>
                  <a:gd name="T75" fmla="*/ 52 h 177"/>
                  <a:gd name="T76" fmla="*/ 89 w 240"/>
                  <a:gd name="T77" fmla="*/ 45 h 177"/>
                  <a:gd name="T78" fmla="*/ 106 w 240"/>
                  <a:gd name="T79" fmla="*/ 25 h 177"/>
                  <a:gd name="T80" fmla="*/ 109 w 240"/>
                  <a:gd name="T81" fmla="*/ 28 h 177"/>
                  <a:gd name="T82" fmla="*/ 141 w 240"/>
                  <a:gd name="T83" fmla="*/ 2 h 17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40"/>
                  <a:gd name="T127" fmla="*/ 0 h 177"/>
                  <a:gd name="T128" fmla="*/ 240 w 240"/>
                  <a:gd name="T129" fmla="*/ 177 h 177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40" h="177">
                    <a:moveTo>
                      <a:pt x="141" y="2"/>
                    </a:moveTo>
                    <a:lnTo>
                      <a:pt x="154" y="0"/>
                    </a:lnTo>
                    <a:lnTo>
                      <a:pt x="166" y="2"/>
                    </a:lnTo>
                    <a:lnTo>
                      <a:pt x="172" y="4"/>
                    </a:lnTo>
                    <a:lnTo>
                      <a:pt x="186" y="15"/>
                    </a:lnTo>
                    <a:lnTo>
                      <a:pt x="195" y="25"/>
                    </a:lnTo>
                    <a:lnTo>
                      <a:pt x="204" y="38"/>
                    </a:lnTo>
                    <a:lnTo>
                      <a:pt x="213" y="52"/>
                    </a:lnTo>
                    <a:lnTo>
                      <a:pt x="219" y="62"/>
                    </a:lnTo>
                    <a:lnTo>
                      <a:pt x="221" y="68"/>
                    </a:lnTo>
                    <a:lnTo>
                      <a:pt x="226" y="85"/>
                    </a:lnTo>
                    <a:lnTo>
                      <a:pt x="231" y="110"/>
                    </a:lnTo>
                    <a:lnTo>
                      <a:pt x="235" y="129"/>
                    </a:lnTo>
                    <a:lnTo>
                      <a:pt x="237" y="153"/>
                    </a:lnTo>
                    <a:lnTo>
                      <a:pt x="239" y="173"/>
                    </a:lnTo>
                    <a:lnTo>
                      <a:pt x="188" y="173"/>
                    </a:lnTo>
                    <a:lnTo>
                      <a:pt x="156" y="175"/>
                    </a:lnTo>
                    <a:lnTo>
                      <a:pt x="131" y="176"/>
                    </a:lnTo>
                    <a:lnTo>
                      <a:pt x="63" y="173"/>
                    </a:lnTo>
                    <a:lnTo>
                      <a:pt x="36" y="171"/>
                    </a:lnTo>
                    <a:lnTo>
                      <a:pt x="13" y="170"/>
                    </a:lnTo>
                    <a:lnTo>
                      <a:pt x="14" y="162"/>
                    </a:lnTo>
                    <a:lnTo>
                      <a:pt x="11" y="154"/>
                    </a:lnTo>
                    <a:lnTo>
                      <a:pt x="4" y="148"/>
                    </a:lnTo>
                    <a:lnTo>
                      <a:pt x="0" y="145"/>
                    </a:lnTo>
                    <a:lnTo>
                      <a:pt x="28" y="134"/>
                    </a:lnTo>
                    <a:lnTo>
                      <a:pt x="51" y="124"/>
                    </a:lnTo>
                    <a:lnTo>
                      <a:pt x="62" y="119"/>
                    </a:lnTo>
                    <a:lnTo>
                      <a:pt x="71" y="115"/>
                    </a:lnTo>
                    <a:lnTo>
                      <a:pt x="77" y="106"/>
                    </a:lnTo>
                    <a:lnTo>
                      <a:pt x="78" y="102"/>
                    </a:lnTo>
                    <a:lnTo>
                      <a:pt x="79" y="94"/>
                    </a:lnTo>
                    <a:lnTo>
                      <a:pt x="80" y="90"/>
                    </a:lnTo>
                    <a:lnTo>
                      <a:pt x="83" y="81"/>
                    </a:lnTo>
                    <a:lnTo>
                      <a:pt x="83" y="76"/>
                    </a:lnTo>
                    <a:lnTo>
                      <a:pt x="84" y="69"/>
                    </a:lnTo>
                    <a:lnTo>
                      <a:pt x="85" y="58"/>
                    </a:lnTo>
                    <a:lnTo>
                      <a:pt x="89" y="52"/>
                    </a:lnTo>
                    <a:lnTo>
                      <a:pt x="89" y="45"/>
                    </a:lnTo>
                    <a:lnTo>
                      <a:pt x="106" y="25"/>
                    </a:lnTo>
                    <a:lnTo>
                      <a:pt x="109" y="28"/>
                    </a:lnTo>
                    <a:lnTo>
                      <a:pt x="141" y="2"/>
                    </a:lnTo>
                  </a:path>
                </a:pathLst>
              </a:cu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  <p:sp>
            <p:nvSpPr>
              <p:cNvPr id="45218" name="Freeform 10"/>
              <p:cNvSpPr>
                <a:spLocks/>
              </p:cNvSpPr>
              <p:nvPr/>
            </p:nvSpPr>
            <p:spPr bwMode="auto">
              <a:xfrm>
                <a:off x="3759" y="2397"/>
                <a:ext cx="46" cy="135"/>
              </a:xfrm>
              <a:custGeom>
                <a:avLst/>
                <a:gdLst>
                  <a:gd name="T0" fmla="*/ 35 w 46"/>
                  <a:gd name="T1" fmla="*/ 0 h 135"/>
                  <a:gd name="T2" fmla="*/ 39 w 46"/>
                  <a:gd name="T3" fmla="*/ 5 h 135"/>
                  <a:gd name="T4" fmla="*/ 41 w 46"/>
                  <a:gd name="T5" fmla="*/ 16 h 135"/>
                  <a:gd name="T6" fmla="*/ 41 w 46"/>
                  <a:gd name="T7" fmla="*/ 28 h 135"/>
                  <a:gd name="T8" fmla="*/ 41 w 46"/>
                  <a:gd name="T9" fmla="*/ 36 h 135"/>
                  <a:gd name="T10" fmla="*/ 45 w 46"/>
                  <a:gd name="T11" fmla="*/ 40 h 135"/>
                  <a:gd name="T12" fmla="*/ 41 w 46"/>
                  <a:gd name="T13" fmla="*/ 42 h 135"/>
                  <a:gd name="T14" fmla="*/ 41 w 46"/>
                  <a:gd name="T15" fmla="*/ 50 h 135"/>
                  <a:gd name="T16" fmla="*/ 39 w 46"/>
                  <a:gd name="T17" fmla="*/ 54 h 135"/>
                  <a:gd name="T18" fmla="*/ 37 w 46"/>
                  <a:gd name="T19" fmla="*/ 61 h 135"/>
                  <a:gd name="T20" fmla="*/ 35 w 46"/>
                  <a:gd name="T21" fmla="*/ 64 h 135"/>
                  <a:gd name="T22" fmla="*/ 35 w 46"/>
                  <a:gd name="T23" fmla="*/ 70 h 135"/>
                  <a:gd name="T24" fmla="*/ 33 w 46"/>
                  <a:gd name="T25" fmla="*/ 78 h 135"/>
                  <a:gd name="T26" fmla="*/ 33 w 46"/>
                  <a:gd name="T27" fmla="*/ 90 h 135"/>
                  <a:gd name="T28" fmla="*/ 31 w 46"/>
                  <a:gd name="T29" fmla="*/ 101 h 135"/>
                  <a:gd name="T30" fmla="*/ 29 w 46"/>
                  <a:gd name="T31" fmla="*/ 105 h 135"/>
                  <a:gd name="T32" fmla="*/ 29 w 46"/>
                  <a:gd name="T33" fmla="*/ 109 h 135"/>
                  <a:gd name="T34" fmla="*/ 25 w 46"/>
                  <a:gd name="T35" fmla="*/ 109 h 135"/>
                  <a:gd name="T36" fmla="*/ 25 w 46"/>
                  <a:gd name="T37" fmla="*/ 112 h 135"/>
                  <a:gd name="T38" fmla="*/ 24 w 46"/>
                  <a:gd name="T39" fmla="*/ 116 h 135"/>
                  <a:gd name="T40" fmla="*/ 21 w 46"/>
                  <a:gd name="T41" fmla="*/ 121 h 135"/>
                  <a:gd name="T42" fmla="*/ 17 w 46"/>
                  <a:gd name="T43" fmla="*/ 127 h 135"/>
                  <a:gd name="T44" fmla="*/ 14 w 46"/>
                  <a:gd name="T45" fmla="*/ 134 h 135"/>
                  <a:gd name="T46" fmla="*/ 3 w 46"/>
                  <a:gd name="T47" fmla="*/ 134 h 135"/>
                  <a:gd name="T48" fmla="*/ 21 w 46"/>
                  <a:gd name="T49" fmla="*/ 117 h 135"/>
                  <a:gd name="T50" fmla="*/ 23 w 46"/>
                  <a:gd name="T51" fmla="*/ 110 h 135"/>
                  <a:gd name="T52" fmla="*/ 22 w 46"/>
                  <a:gd name="T53" fmla="*/ 103 h 135"/>
                  <a:gd name="T54" fmla="*/ 26 w 46"/>
                  <a:gd name="T55" fmla="*/ 99 h 135"/>
                  <a:gd name="T56" fmla="*/ 26 w 46"/>
                  <a:gd name="T57" fmla="*/ 78 h 135"/>
                  <a:gd name="T58" fmla="*/ 15 w 46"/>
                  <a:gd name="T59" fmla="*/ 76 h 135"/>
                  <a:gd name="T60" fmla="*/ 8 w 46"/>
                  <a:gd name="T61" fmla="*/ 73 h 135"/>
                  <a:gd name="T62" fmla="*/ 0 w 46"/>
                  <a:gd name="T63" fmla="*/ 70 h 135"/>
                  <a:gd name="T64" fmla="*/ 24 w 46"/>
                  <a:gd name="T65" fmla="*/ 70 h 135"/>
                  <a:gd name="T66" fmla="*/ 28 w 46"/>
                  <a:gd name="T67" fmla="*/ 68 h 135"/>
                  <a:gd name="T68" fmla="*/ 27 w 46"/>
                  <a:gd name="T69" fmla="*/ 64 h 135"/>
                  <a:gd name="T70" fmla="*/ 21 w 46"/>
                  <a:gd name="T71" fmla="*/ 62 h 135"/>
                  <a:gd name="T72" fmla="*/ 12 w 46"/>
                  <a:gd name="T73" fmla="*/ 61 h 135"/>
                  <a:gd name="T74" fmla="*/ 23 w 46"/>
                  <a:gd name="T75" fmla="*/ 58 h 135"/>
                  <a:gd name="T76" fmla="*/ 25 w 46"/>
                  <a:gd name="T77" fmla="*/ 56 h 135"/>
                  <a:gd name="T78" fmla="*/ 17 w 46"/>
                  <a:gd name="T79" fmla="*/ 47 h 135"/>
                  <a:gd name="T80" fmla="*/ 8 w 46"/>
                  <a:gd name="T81" fmla="*/ 41 h 135"/>
                  <a:gd name="T82" fmla="*/ 3 w 46"/>
                  <a:gd name="T83" fmla="*/ 35 h 135"/>
                  <a:gd name="T84" fmla="*/ 1 w 46"/>
                  <a:gd name="T85" fmla="*/ 34 h 135"/>
                  <a:gd name="T86" fmla="*/ 7 w 46"/>
                  <a:gd name="T87" fmla="*/ 33 h 135"/>
                  <a:gd name="T88" fmla="*/ 14 w 46"/>
                  <a:gd name="T89" fmla="*/ 37 h 135"/>
                  <a:gd name="T90" fmla="*/ 23 w 46"/>
                  <a:gd name="T91" fmla="*/ 42 h 135"/>
                  <a:gd name="T92" fmla="*/ 31 w 46"/>
                  <a:gd name="T93" fmla="*/ 46 h 135"/>
                  <a:gd name="T94" fmla="*/ 35 w 46"/>
                  <a:gd name="T95" fmla="*/ 44 h 135"/>
                  <a:gd name="T96" fmla="*/ 38 w 46"/>
                  <a:gd name="T97" fmla="*/ 39 h 135"/>
                  <a:gd name="T98" fmla="*/ 38 w 46"/>
                  <a:gd name="T99" fmla="*/ 27 h 135"/>
                  <a:gd name="T100" fmla="*/ 35 w 46"/>
                  <a:gd name="T101" fmla="*/ 0 h 13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46"/>
                  <a:gd name="T154" fmla="*/ 0 h 135"/>
                  <a:gd name="T155" fmla="*/ 46 w 46"/>
                  <a:gd name="T156" fmla="*/ 135 h 135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46" h="135">
                    <a:moveTo>
                      <a:pt x="35" y="0"/>
                    </a:moveTo>
                    <a:lnTo>
                      <a:pt x="39" y="5"/>
                    </a:lnTo>
                    <a:lnTo>
                      <a:pt x="41" y="16"/>
                    </a:lnTo>
                    <a:lnTo>
                      <a:pt x="41" y="28"/>
                    </a:lnTo>
                    <a:lnTo>
                      <a:pt x="41" y="36"/>
                    </a:lnTo>
                    <a:lnTo>
                      <a:pt x="45" y="40"/>
                    </a:lnTo>
                    <a:lnTo>
                      <a:pt x="41" y="42"/>
                    </a:lnTo>
                    <a:lnTo>
                      <a:pt x="41" y="50"/>
                    </a:lnTo>
                    <a:lnTo>
                      <a:pt x="39" y="54"/>
                    </a:lnTo>
                    <a:lnTo>
                      <a:pt x="37" y="61"/>
                    </a:lnTo>
                    <a:lnTo>
                      <a:pt x="35" y="64"/>
                    </a:lnTo>
                    <a:lnTo>
                      <a:pt x="35" y="70"/>
                    </a:lnTo>
                    <a:lnTo>
                      <a:pt x="33" y="78"/>
                    </a:lnTo>
                    <a:lnTo>
                      <a:pt x="33" y="90"/>
                    </a:lnTo>
                    <a:lnTo>
                      <a:pt x="31" y="101"/>
                    </a:lnTo>
                    <a:lnTo>
                      <a:pt x="29" y="105"/>
                    </a:lnTo>
                    <a:lnTo>
                      <a:pt x="29" y="109"/>
                    </a:lnTo>
                    <a:lnTo>
                      <a:pt x="25" y="109"/>
                    </a:lnTo>
                    <a:lnTo>
                      <a:pt x="25" y="112"/>
                    </a:lnTo>
                    <a:lnTo>
                      <a:pt x="24" y="116"/>
                    </a:lnTo>
                    <a:lnTo>
                      <a:pt x="21" y="121"/>
                    </a:lnTo>
                    <a:lnTo>
                      <a:pt x="17" y="127"/>
                    </a:lnTo>
                    <a:lnTo>
                      <a:pt x="14" y="134"/>
                    </a:lnTo>
                    <a:lnTo>
                      <a:pt x="3" y="134"/>
                    </a:lnTo>
                    <a:lnTo>
                      <a:pt x="21" y="117"/>
                    </a:lnTo>
                    <a:lnTo>
                      <a:pt x="23" y="110"/>
                    </a:lnTo>
                    <a:lnTo>
                      <a:pt x="22" y="103"/>
                    </a:lnTo>
                    <a:lnTo>
                      <a:pt x="26" y="99"/>
                    </a:lnTo>
                    <a:lnTo>
                      <a:pt x="26" y="78"/>
                    </a:lnTo>
                    <a:lnTo>
                      <a:pt x="15" y="76"/>
                    </a:lnTo>
                    <a:lnTo>
                      <a:pt x="8" y="73"/>
                    </a:lnTo>
                    <a:lnTo>
                      <a:pt x="0" y="70"/>
                    </a:lnTo>
                    <a:lnTo>
                      <a:pt x="24" y="70"/>
                    </a:lnTo>
                    <a:lnTo>
                      <a:pt x="28" y="68"/>
                    </a:lnTo>
                    <a:lnTo>
                      <a:pt x="27" y="64"/>
                    </a:lnTo>
                    <a:lnTo>
                      <a:pt x="21" y="62"/>
                    </a:lnTo>
                    <a:lnTo>
                      <a:pt x="12" y="61"/>
                    </a:lnTo>
                    <a:lnTo>
                      <a:pt x="23" y="58"/>
                    </a:lnTo>
                    <a:lnTo>
                      <a:pt x="25" y="56"/>
                    </a:lnTo>
                    <a:lnTo>
                      <a:pt x="17" y="47"/>
                    </a:lnTo>
                    <a:lnTo>
                      <a:pt x="8" y="41"/>
                    </a:lnTo>
                    <a:lnTo>
                      <a:pt x="3" y="35"/>
                    </a:lnTo>
                    <a:lnTo>
                      <a:pt x="1" y="34"/>
                    </a:lnTo>
                    <a:lnTo>
                      <a:pt x="7" y="33"/>
                    </a:lnTo>
                    <a:lnTo>
                      <a:pt x="14" y="37"/>
                    </a:lnTo>
                    <a:lnTo>
                      <a:pt x="23" y="42"/>
                    </a:lnTo>
                    <a:lnTo>
                      <a:pt x="31" y="46"/>
                    </a:lnTo>
                    <a:lnTo>
                      <a:pt x="35" y="44"/>
                    </a:lnTo>
                    <a:lnTo>
                      <a:pt x="38" y="39"/>
                    </a:lnTo>
                    <a:lnTo>
                      <a:pt x="38" y="27"/>
                    </a:lnTo>
                    <a:lnTo>
                      <a:pt x="35" y="0"/>
                    </a:lnTo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  <p:sp>
            <p:nvSpPr>
              <p:cNvPr id="45219" name="Freeform 11"/>
              <p:cNvSpPr>
                <a:spLocks/>
              </p:cNvSpPr>
              <p:nvPr/>
            </p:nvSpPr>
            <p:spPr bwMode="auto">
              <a:xfrm>
                <a:off x="3627" y="2433"/>
                <a:ext cx="92" cy="92"/>
              </a:xfrm>
              <a:custGeom>
                <a:avLst/>
                <a:gdLst>
                  <a:gd name="T0" fmla="*/ 0 w 92"/>
                  <a:gd name="T1" fmla="*/ 91 h 92"/>
                  <a:gd name="T2" fmla="*/ 56 w 92"/>
                  <a:gd name="T3" fmla="*/ 70 h 92"/>
                  <a:gd name="T4" fmla="*/ 61 w 92"/>
                  <a:gd name="T5" fmla="*/ 66 h 92"/>
                  <a:gd name="T6" fmla="*/ 66 w 92"/>
                  <a:gd name="T7" fmla="*/ 59 h 92"/>
                  <a:gd name="T8" fmla="*/ 67 w 92"/>
                  <a:gd name="T9" fmla="*/ 52 h 92"/>
                  <a:gd name="T10" fmla="*/ 67 w 92"/>
                  <a:gd name="T11" fmla="*/ 32 h 92"/>
                  <a:gd name="T12" fmla="*/ 69 w 92"/>
                  <a:gd name="T13" fmla="*/ 46 h 92"/>
                  <a:gd name="T14" fmla="*/ 73 w 92"/>
                  <a:gd name="T15" fmla="*/ 49 h 92"/>
                  <a:gd name="T16" fmla="*/ 76 w 92"/>
                  <a:gd name="T17" fmla="*/ 38 h 92"/>
                  <a:gd name="T18" fmla="*/ 79 w 92"/>
                  <a:gd name="T19" fmla="*/ 28 h 92"/>
                  <a:gd name="T20" fmla="*/ 88 w 92"/>
                  <a:gd name="T21" fmla="*/ 0 h 92"/>
                  <a:gd name="T22" fmla="*/ 82 w 92"/>
                  <a:gd name="T23" fmla="*/ 23 h 92"/>
                  <a:gd name="T24" fmla="*/ 79 w 92"/>
                  <a:gd name="T25" fmla="*/ 38 h 92"/>
                  <a:gd name="T26" fmla="*/ 77 w 92"/>
                  <a:gd name="T27" fmla="*/ 49 h 92"/>
                  <a:gd name="T28" fmla="*/ 73 w 92"/>
                  <a:gd name="T29" fmla="*/ 56 h 92"/>
                  <a:gd name="T30" fmla="*/ 69 w 92"/>
                  <a:gd name="T31" fmla="*/ 62 h 92"/>
                  <a:gd name="T32" fmla="*/ 74 w 92"/>
                  <a:gd name="T33" fmla="*/ 66 h 92"/>
                  <a:gd name="T34" fmla="*/ 79 w 92"/>
                  <a:gd name="T35" fmla="*/ 65 h 92"/>
                  <a:gd name="T36" fmla="*/ 91 w 92"/>
                  <a:gd name="T37" fmla="*/ 55 h 92"/>
                  <a:gd name="T38" fmla="*/ 77 w 92"/>
                  <a:gd name="T39" fmla="*/ 73 h 92"/>
                  <a:gd name="T40" fmla="*/ 62 w 92"/>
                  <a:gd name="T41" fmla="*/ 76 h 92"/>
                  <a:gd name="T42" fmla="*/ 45 w 92"/>
                  <a:gd name="T43" fmla="*/ 80 h 92"/>
                  <a:gd name="T44" fmla="*/ 29 w 92"/>
                  <a:gd name="T45" fmla="*/ 83 h 92"/>
                  <a:gd name="T46" fmla="*/ 11 w 92"/>
                  <a:gd name="T47" fmla="*/ 87 h 92"/>
                  <a:gd name="T48" fmla="*/ 0 w 92"/>
                  <a:gd name="T49" fmla="*/ 91 h 9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92"/>
                  <a:gd name="T76" fmla="*/ 0 h 92"/>
                  <a:gd name="T77" fmla="*/ 92 w 92"/>
                  <a:gd name="T78" fmla="*/ 92 h 9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92" h="92">
                    <a:moveTo>
                      <a:pt x="0" y="91"/>
                    </a:moveTo>
                    <a:lnTo>
                      <a:pt x="56" y="70"/>
                    </a:lnTo>
                    <a:lnTo>
                      <a:pt x="61" y="66"/>
                    </a:lnTo>
                    <a:lnTo>
                      <a:pt x="66" y="59"/>
                    </a:lnTo>
                    <a:lnTo>
                      <a:pt x="67" y="52"/>
                    </a:lnTo>
                    <a:lnTo>
                      <a:pt x="67" y="32"/>
                    </a:lnTo>
                    <a:lnTo>
                      <a:pt x="69" y="46"/>
                    </a:lnTo>
                    <a:lnTo>
                      <a:pt x="73" y="49"/>
                    </a:lnTo>
                    <a:lnTo>
                      <a:pt x="76" y="38"/>
                    </a:lnTo>
                    <a:lnTo>
                      <a:pt x="79" y="28"/>
                    </a:lnTo>
                    <a:lnTo>
                      <a:pt x="88" y="0"/>
                    </a:lnTo>
                    <a:lnTo>
                      <a:pt x="82" y="23"/>
                    </a:lnTo>
                    <a:lnTo>
                      <a:pt x="79" y="38"/>
                    </a:lnTo>
                    <a:lnTo>
                      <a:pt x="77" y="49"/>
                    </a:lnTo>
                    <a:lnTo>
                      <a:pt x="73" y="56"/>
                    </a:lnTo>
                    <a:lnTo>
                      <a:pt x="69" y="62"/>
                    </a:lnTo>
                    <a:lnTo>
                      <a:pt x="74" y="66"/>
                    </a:lnTo>
                    <a:lnTo>
                      <a:pt x="79" y="65"/>
                    </a:lnTo>
                    <a:lnTo>
                      <a:pt x="91" y="55"/>
                    </a:lnTo>
                    <a:lnTo>
                      <a:pt x="77" y="73"/>
                    </a:lnTo>
                    <a:lnTo>
                      <a:pt x="62" y="76"/>
                    </a:lnTo>
                    <a:lnTo>
                      <a:pt x="45" y="80"/>
                    </a:lnTo>
                    <a:lnTo>
                      <a:pt x="29" y="83"/>
                    </a:lnTo>
                    <a:lnTo>
                      <a:pt x="11" y="87"/>
                    </a:lnTo>
                    <a:lnTo>
                      <a:pt x="0" y="91"/>
                    </a:lnTo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  <p:sp>
            <p:nvSpPr>
              <p:cNvPr id="45220" name="Freeform 12"/>
              <p:cNvSpPr>
                <a:spLocks/>
              </p:cNvSpPr>
              <p:nvPr/>
            </p:nvSpPr>
            <p:spPr bwMode="auto">
              <a:xfrm>
                <a:off x="3711" y="2369"/>
                <a:ext cx="71" cy="154"/>
              </a:xfrm>
              <a:custGeom>
                <a:avLst/>
                <a:gdLst>
                  <a:gd name="T0" fmla="*/ 70 w 71"/>
                  <a:gd name="T1" fmla="*/ 2 h 154"/>
                  <a:gd name="T2" fmla="*/ 55 w 71"/>
                  <a:gd name="T3" fmla="*/ 0 h 154"/>
                  <a:gd name="T4" fmla="*/ 47 w 71"/>
                  <a:gd name="T5" fmla="*/ 2 h 154"/>
                  <a:gd name="T6" fmla="*/ 35 w 71"/>
                  <a:gd name="T7" fmla="*/ 15 h 154"/>
                  <a:gd name="T8" fmla="*/ 22 w 71"/>
                  <a:gd name="T9" fmla="*/ 32 h 154"/>
                  <a:gd name="T10" fmla="*/ 15 w 71"/>
                  <a:gd name="T11" fmla="*/ 65 h 154"/>
                  <a:gd name="T12" fmla="*/ 11 w 71"/>
                  <a:gd name="T13" fmla="*/ 74 h 154"/>
                  <a:gd name="T14" fmla="*/ 10 w 71"/>
                  <a:gd name="T15" fmla="*/ 101 h 154"/>
                  <a:gd name="T16" fmla="*/ 8 w 71"/>
                  <a:gd name="T17" fmla="*/ 120 h 154"/>
                  <a:gd name="T18" fmla="*/ 0 w 71"/>
                  <a:gd name="T19" fmla="*/ 132 h 154"/>
                  <a:gd name="T20" fmla="*/ 19 w 71"/>
                  <a:gd name="T21" fmla="*/ 153 h 154"/>
                  <a:gd name="T22" fmla="*/ 10 w 71"/>
                  <a:gd name="T23" fmla="*/ 138 h 154"/>
                  <a:gd name="T24" fmla="*/ 11 w 71"/>
                  <a:gd name="T25" fmla="*/ 136 h 154"/>
                  <a:gd name="T26" fmla="*/ 24 w 71"/>
                  <a:gd name="T27" fmla="*/ 144 h 154"/>
                  <a:gd name="T28" fmla="*/ 40 w 71"/>
                  <a:gd name="T29" fmla="*/ 148 h 154"/>
                  <a:gd name="T30" fmla="*/ 19 w 71"/>
                  <a:gd name="T31" fmla="*/ 139 h 154"/>
                  <a:gd name="T32" fmla="*/ 11 w 71"/>
                  <a:gd name="T33" fmla="*/ 131 h 154"/>
                  <a:gd name="T34" fmla="*/ 11 w 71"/>
                  <a:gd name="T35" fmla="*/ 123 h 154"/>
                  <a:gd name="T36" fmla="*/ 24 w 71"/>
                  <a:gd name="T37" fmla="*/ 123 h 154"/>
                  <a:gd name="T38" fmla="*/ 11 w 71"/>
                  <a:gd name="T39" fmla="*/ 119 h 154"/>
                  <a:gd name="T40" fmla="*/ 11 w 71"/>
                  <a:gd name="T41" fmla="*/ 101 h 154"/>
                  <a:gd name="T42" fmla="*/ 15 w 71"/>
                  <a:gd name="T43" fmla="*/ 71 h 154"/>
                  <a:gd name="T44" fmla="*/ 25 w 71"/>
                  <a:gd name="T45" fmla="*/ 33 h 154"/>
                  <a:gd name="T46" fmla="*/ 33 w 71"/>
                  <a:gd name="T47" fmla="*/ 21 h 154"/>
                  <a:gd name="T48" fmla="*/ 47 w 71"/>
                  <a:gd name="T49" fmla="*/ 6 h 154"/>
                  <a:gd name="T50" fmla="*/ 55 w 71"/>
                  <a:gd name="T51" fmla="*/ 4 h 154"/>
                  <a:gd name="T52" fmla="*/ 70 w 71"/>
                  <a:gd name="T53" fmla="*/ 2 h 15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71"/>
                  <a:gd name="T82" fmla="*/ 0 h 154"/>
                  <a:gd name="T83" fmla="*/ 71 w 71"/>
                  <a:gd name="T84" fmla="*/ 154 h 154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71" h="154">
                    <a:moveTo>
                      <a:pt x="70" y="2"/>
                    </a:moveTo>
                    <a:lnTo>
                      <a:pt x="55" y="0"/>
                    </a:lnTo>
                    <a:lnTo>
                      <a:pt x="47" y="2"/>
                    </a:lnTo>
                    <a:lnTo>
                      <a:pt x="35" y="15"/>
                    </a:lnTo>
                    <a:lnTo>
                      <a:pt x="22" y="32"/>
                    </a:lnTo>
                    <a:lnTo>
                      <a:pt x="15" y="65"/>
                    </a:lnTo>
                    <a:lnTo>
                      <a:pt x="11" y="74"/>
                    </a:lnTo>
                    <a:lnTo>
                      <a:pt x="10" y="101"/>
                    </a:lnTo>
                    <a:lnTo>
                      <a:pt x="8" y="120"/>
                    </a:lnTo>
                    <a:lnTo>
                      <a:pt x="0" y="132"/>
                    </a:lnTo>
                    <a:lnTo>
                      <a:pt x="19" y="153"/>
                    </a:lnTo>
                    <a:lnTo>
                      <a:pt x="10" y="138"/>
                    </a:lnTo>
                    <a:lnTo>
                      <a:pt x="11" y="136"/>
                    </a:lnTo>
                    <a:lnTo>
                      <a:pt x="24" y="144"/>
                    </a:lnTo>
                    <a:lnTo>
                      <a:pt x="40" y="148"/>
                    </a:lnTo>
                    <a:lnTo>
                      <a:pt x="19" y="139"/>
                    </a:lnTo>
                    <a:lnTo>
                      <a:pt x="11" y="131"/>
                    </a:lnTo>
                    <a:lnTo>
                      <a:pt x="11" y="123"/>
                    </a:lnTo>
                    <a:lnTo>
                      <a:pt x="24" y="123"/>
                    </a:lnTo>
                    <a:lnTo>
                      <a:pt x="11" y="119"/>
                    </a:lnTo>
                    <a:lnTo>
                      <a:pt x="11" y="101"/>
                    </a:lnTo>
                    <a:lnTo>
                      <a:pt x="15" y="71"/>
                    </a:lnTo>
                    <a:lnTo>
                      <a:pt x="25" y="33"/>
                    </a:lnTo>
                    <a:lnTo>
                      <a:pt x="33" y="21"/>
                    </a:lnTo>
                    <a:lnTo>
                      <a:pt x="47" y="6"/>
                    </a:lnTo>
                    <a:lnTo>
                      <a:pt x="55" y="4"/>
                    </a:lnTo>
                    <a:lnTo>
                      <a:pt x="70" y="2"/>
                    </a:lnTo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  <p:grpSp>
            <p:nvGrpSpPr>
              <p:cNvPr id="45221" name="Group 13"/>
              <p:cNvGrpSpPr>
                <a:grpSpLocks/>
              </p:cNvGrpSpPr>
              <p:nvPr/>
            </p:nvGrpSpPr>
            <p:grpSpPr bwMode="auto">
              <a:xfrm>
                <a:off x="3649" y="2247"/>
                <a:ext cx="119" cy="196"/>
                <a:chOff x="3649" y="2247"/>
                <a:chExt cx="119" cy="196"/>
              </a:xfrm>
            </p:grpSpPr>
            <p:sp>
              <p:nvSpPr>
                <p:cNvPr id="45223" name="Freeform 14"/>
                <p:cNvSpPr>
                  <a:spLocks/>
                </p:cNvSpPr>
                <p:nvPr/>
              </p:nvSpPr>
              <p:spPr bwMode="auto">
                <a:xfrm>
                  <a:off x="3701" y="2354"/>
                  <a:ext cx="40" cy="44"/>
                </a:xfrm>
                <a:custGeom>
                  <a:avLst/>
                  <a:gdLst>
                    <a:gd name="T0" fmla="*/ 34 w 40"/>
                    <a:gd name="T1" fmla="*/ 0 h 44"/>
                    <a:gd name="T2" fmla="*/ 7 w 40"/>
                    <a:gd name="T3" fmla="*/ 25 h 44"/>
                    <a:gd name="T4" fmla="*/ 5 w 40"/>
                    <a:gd name="T5" fmla="*/ 22 h 44"/>
                    <a:gd name="T6" fmla="*/ 1 w 40"/>
                    <a:gd name="T7" fmla="*/ 32 h 44"/>
                    <a:gd name="T8" fmla="*/ 0 w 40"/>
                    <a:gd name="T9" fmla="*/ 39 h 44"/>
                    <a:gd name="T10" fmla="*/ 3 w 40"/>
                    <a:gd name="T11" fmla="*/ 35 h 44"/>
                    <a:gd name="T12" fmla="*/ 6 w 40"/>
                    <a:gd name="T13" fmla="*/ 28 h 44"/>
                    <a:gd name="T14" fmla="*/ 11 w 40"/>
                    <a:gd name="T15" fmla="*/ 43 h 44"/>
                    <a:gd name="T16" fmla="*/ 20 w 40"/>
                    <a:gd name="T17" fmla="*/ 31 h 44"/>
                    <a:gd name="T18" fmla="*/ 30 w 40"/>
                    <a:gd name="T19" fmla="*/ 14 h 44"/>
                    <a:gd name="T20" fmla="*/ 39 w 40"/>
                    <a:gd name="T21" fmla="*/ 3 h 44"/>
                    <a:gd name="T22" fmla="*/ 34 w 40"/>
                    <a:gd name="T23" fmla="*/ 0 h 4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0"/>
                    <a:gd name="T37" fmla="*/ 0 h 44"/>
                    <a:gd name="T38" fmla="*/ 40 w 40"/>
                    <a:gd name="T39" fmla="*/ 44 h 44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0" h="44">
                      <a:moveTo>
                        <a:pt x="34" y="0"/>
                      </a:moveTo>
                      <a:lnTo>
                        <a:pt x="7" y="25"/>
                      </a:lnTo>
                      <a:lnTo>
                        <a:pt x="5" y="22"/>
                      </a:lnTo>
                      <a:lnTo>
                        <a:pt x="1" y="32"/>
                      </a:lnTo>
                      <a:lnTo>
                        <a:pt x="0" y="39"/>
                      </a:lnTo>
                      <a:lnTo>
                        <a:pt x="3" y="35"/>
                      </a:lnTo>
                      <a:lnTo>
                        <a:pt x="6" y="28"/>
                      </a:lnTo>
                      <a:lnTo>
                        <a:pt x="11" y="43"/>
                      </a:lnTo>
                      <a:lnTo>
                        <a:pt x="20" y="31"/>
                      </a:lnTo>
                      <a:lnTo>
                        <a:pt x="30" y="14"/>
                      </a:lnTo>
                      <a:lnTo>
                        <a:pt x="39" y="3"/>
                      </a:lnTo>
                      <a:lnTo>
                        <a:pt x="34" y="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224" name="Freeform 15"/>
                <p:cNvSpPr>
                  <a:spLocks/>
                </p:cNvSpPr>
                <p:nvPr/>
              </p:nvSpPr>
              <p:spPr bwMode="auto">
                <a:xfrm>
                  <a:off x="3700" y="2384"/>
                  <a:ext cx="17" cy="57"/>
                </a:xfrm>
                <a:custGeom>
                  <a:avLst/>
                  <a:gdLst>
                    <a:gd name="T0" fmla="*/ 9 w 17"/>
                    <a:gd name="T1" fmla="*/ 0 h 57"/>
                    <a:gd name="T2" fmla="*/ 6 w 17"/>
                    <a:gd name="T3" fmla="*/ 3 h 57"/>
                    <a:gd name="T4" fmla="*/ 4 w 17"/>
                    <a:gd name="T5" fmla="*/ 5 h 57"/>
                    <a:gd name="T6" fmla="*/ 3 w 17"/>
                    <a:gd name="T7" fmla="*/ 8 h 57"/>
                    <a:gd name="T8" fmla="*/ 1 w 17"/>
                    <a:gd name="T9" fmla="*/ 12 h 57"/>
                    <a:gd name="T10" fmla="*/ 0 w 17"/>
                    <a:gd name="T11" fmla="*/ 16 h 57"/>
                    <a:gd name="T12" fmla="*/ 1 w 17"/>
                    <a:gd name="T13" fmla="*/ 21 h 57"/>
                    <a:gd name="T14" fmla="*/ 3 w 17"/>
                    <a:gd name="T15" fmla="*/ 25 h 57"/>
                    <a:gd name="T16" fmla="*/ 3 w 17"/>
                    <a:gd name="T17" fmla="*/ 28 h 57"/>
                    <a:gd name="T18" fmla="*/ 0 w 17"/>
                    <a:gd name="T19" fmla="*/ 38 h 57"/>
                    <a:gd name="T20" fmla="*/ 0 w 17"/>
                    <a:gd name="T21" fmla="*/ 43 h 57"/>
                    <a:gd name="T22" fmla="*/ 0 w 17"/>
                    <a:gd name="T23" fmla="*/ 48 h 57"/>
                    <a:gd name="T24" fmla="*/ 0 w 17"/>
                    <a:gd name="T25" fmla="*/ 56 h 57"/>
                    <a:gd name="T26" fmla="*/ 6 w 17"/>
                    <a:gd name="T27" fmla="*/ 39 h 57"/>
                    <a:gd name="T28" fmla="*/ 8 w 17"/>
                    <a:gd name="T29" fmla="*/ 27 h 57"/>
                    <a:gd name="T30" fmla="*/ 16 w 17"/>
                    <a:gd name="T31" fmla="*/ 13 h 57"/>
                    <a:gd name="T32" fmla="*/ 9 w 17"/>
                    <a:gd name="T33" fmla="*/ 0 h 5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7"/>
                    <a:gd name="T52" fmla="*/ 0 h 57"/>
                    <a:gd name="T53" fmla="*/ 17 w 17"/>
                    <a:gd name="T54" fmla="*/ 57 h 5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7" h="57">
                      <a:moveTo>
                        <a:pt x="9" y="0"/>
                      </a:moveTo>
                      <a:lnTo>
                        <a:pt x="6" y="3"/>
                      </a:lnTo>
                      <a:lnTo>
                        <a:pt x="4" y="5"/>
                      </a:lnTo>
                      <a:lnTo>
                        <a:pt x="3" y="8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1" y="21"/>
                      </a:lnTo>
                      <a:lnTo>
                        <a:pt x="3" y="25"/>
                      </a:lnTo>
                      <a:lnTo>
                        <a:pt x="3" y="28"/>
                      </a:lnTo>
                      <a:lnTo>
                        <a:pt x="0" y="38"/>
                      </a:lnTo>
                      <a:lnTo>
                        <a:pt x="0" y="43"/>
                      </a:lnTo>
                      <a:lnTo>
                        <a:pt x="0" y="48"/>
                      </a:lnTo>
                      <a:lnTo>
                        <a:pt x="0" y="56"/>
                      </a:lnTo>
                      <a:lnTo>
                        <a:pt x="6" y="39"/>
                      </a:lnTo>
                      <a:lnTo>
                        <a:pt x="8" y="27"/>
                      </a:lnTo>
                      <a:lnTo>
                        <a:pt x="16" y="13"/>
                      </a:lnTo>
                      <a:lnTo>
                        <a:pt x="9" y="0"/>
                      </a:lnTo>
                    </a:path>
                  </a:pathLst>
                </a:custGeom>
                <a:solidFill>
                  <a:srgbClr val="000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225" name="Freeform 16"/>
                <p:cNvSpPr>
                  <a:spLocks/>
                </p:cNvSpPr>
                <p:nvPr/>
              </p:nvSpPr>
              <p:spPr bwMode="auto">
                <a:xfrm>
                  <a:off x="3701" y="2385"/>
                  <a:ext cx="17" cy="28"/>
                </a:xfrm>
                <a:custGeom>
                  <a:avLst/>
                  <a:gdLst>
                    <a:gd name="T0" fmla="*/ 8 w 17"/>
                    <a:gd name="T1" fmla="*/ 0 h 28"/>
                    <a:gd name="T2" fmla="*/ 5 w 17"/>
                    <a:gd name="T3" fmla="*/ 2 h 28"/>
                    <a:gd name="T4" fmla="*/ 3 w 17"/>
                    <a:gd name="T5" fmla="*/ 4 h 28"/>
                    <a:gd name="T6" fmla="*/ 1 w 17"/>
                    <a:gd name="T7" fmla="*/ 7 h 28"/>
                    <a:gd name="T8" fmla="*/ 0 w 17"/>
                    <a:gd name="T9" fmla="*/ 11 h 28"/>
                    <a:gd name="T10" fmla="*/ 0 w 17"/>
                    <a:gd name="T11" fmla="*/ 15 h 28"/>
                    <a:gd name="T12" fmla="*/ 0 w 17"/>
                    <a:gd name="T13" fmla="*/ 19 h 28"/>
                    <a:gd name="T14" fmla="*/ 1 w 17"/>
                    <a:gd name="T15" fmla="*/ 23 h 28"/>
                    <a:gd name="T16" fmla="*/ 1 w 17"/>
                    <a:gd name="T17" fmla="*/ 26 h 28"/>
                    <a:gd name="T18" fmla="*/ 7 w 17"/>
                    <a:gd name="T19" fmla="*/ 27 h 28"/>
                    <a:gd name="T20" fmla="*/ 8 w 17"/>
                    <a:gd name="T21" fmla="*/ 24 h 28"/>
                    <a:gd name="T22" fmla="*/ 16 w 17"/>
                    <a:gd name="T23" fmla="*/ 12 h 28"/>
                    <a:gd name="T24" fmla="*/ 8 w 17"/>
                    <a:gd name="T25" fmla="*/ 0 h 2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7"/>
                    <a:gd name="T40" fmla="*/ 0 h 28"/>
                    <a:gd name="T41" fmla="*/ 17 w 17"/>
                    <a:gd name="T42" fmla="*/ 28 h 2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7" h="28">
                      <a:moveTo>
                        <a:pt x="8" y="0"/>
                      </a:moveTo>
                      <a:lnTo>
                        <a:pt x="5" y="2"/>
                      </a:lnTo>
                      <a:lnTo>
                        <a:pt x="3" y="4"/>
                      </a:lnTo>
                      <a:lnTo>
                        <a:pt x="1" y="7"/>
                      </a:lnTo>
                      <a:lnTo>
                        <a:pt x="0" y="11"/>
                      </a:lnTo>
                      <a:lnTo>
                        <a:pt x="0" y="15"/>
                      </a:lnTo>
                      <a:lnTo>
                        <a:pt x="0" y="19"/>
                      </a:lnTo>
                      <a:lnTo>
                        <a:pt x="1" y="23"/>
                      </a:lnTo>
                      <a:lnTo>
                        <a:pt x="1" y="26"/>
                      </a:lnTo>
                      <a:lnTo>
                        <a:pt x="7" y="27"/>
                      </a:lnTo>
                      <a:lnTo>
                        <a:pt x="8" y="24"/>
                      </a:lnTo>
                      <a:lnTo>
                        <a:pt x="16" y="12"/>
                      </a:lnTo>
                      <a:lnTo>
                        <a:pt x="8" y="0"/>
                      </a:lnTo>
                    </a:path>
                  </a:pathLst>
                </a:custGeom>
                <a:solidFill>
                  <a:srgbClr val="000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grpSp>
              <p:nvGrpSpPr>
                <p:cNvPr id="45226" name="Group 17"/>
                <p:cNvGrpSpPr>
                  <a:grpSpLocks/>
                </p:cNvGrpSpPr>
                <p:nvPr/>
              </p:nvGrpSpPr>
              <p:grpSpPr bwMode="auto">
                <a:xfrm>
                  <a:off x="3649" y="2247"/>
                  <a:ext cx="119" cy="135"/>
                  <a:chOff x="3649" y="2247"/>
                  <a:chExt cx="119" cy="135"/>
                </a:xfrm>
              </p:grpSpPr>
              <p:grpSp>
                <p:nvGrpSpPr>
                  <p:cNvPr id="45229" name="Group 18"/>
                  <p:cNvGrpSpPr>
                    <a:grpSpLocks/>
                  </p:cNvGrpSpPr>
                  <p:nvPr/>
                </p:nvGrpSpPr>
                <p:grpSpPr bwMode="auto">
                  <a:xfrm>
                    <a:off x="3662" y="2263"/>
                    <a:ext cx="87" cy="119"/>
                    <a:chOff x="3662" y="2263"/>
                    <a:chExt cx="87" cy="119"/>
                  </a:xfrm>
                </p:grpSpPr>
                <p:sp>
                  <p:nvSpPr>
                    <p:cNvPr id="45236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3662" y="2263"/>
                      <a:ext cx="87" cy="119"/>
                    </a:xfrm>
                    <a:custGeom>
                      <a:avLst/>
                      <a:gdLst>
                        <a:gd name="T0" fmla="*/ 26 w 87"/>
                        <a:gd name="T1" fmla="*/ 3 h 119"/>
                        <a:gd name="T2" fmla="*/ 20 w 87"/>
                        <a:gd name="T3" fmla="*/ 7 h 119"/>
                        <a:gd name="T4" fmla="*/ 14 w 87"/>
                        <a:gd name="T5" fmla="*/ 11 h 119"/>
                        <a:gd name="T6" fmla="*/ 11 w 87"/>
                        <a:gd name="T7" fmla="*/ 15 h 119"/>
                        <a:gd name="T8" fmla="*/ 6 w 87"/>
                        <a:gd name="T9" fmla="*/ 18 h 119"/>
                        <a:gd name="T10" fmla="*/ 3 w 87"/>
                        <a:gd name="T11" fmla="*/ 23 h 119"/>
                        <a:gd name="T12" fmla="*/ 1 w 87"/>
                        <a:gd name="T13" fmla="*/ 27 h 119"/>
                        <a:gd name="T14" fmla="*/ 0 w 87"/>
                        <a:gd name="T15" fmla="*/ 32 h 119"/>
                        <a:gd name="T16" fmla="*/ 0 w 87"/>
                        <a:gd name="T17" fmla="*/ 37 h 119"/>
                        <a:gd name="T18" fmla="*/ 0 w 87"/>
                        <a:gd name="T19" fmla="*/ 43 h 119"/>
                        <a:gd name="T20" fmla="*/ 0 w 87"/>
                        <a:gd name="T21" fmla="*/ 49 h 119"/>
                        <a:gd name="T22" fmla="*/ 0 w 87"/>
                        <a:gd name="T23" fmla="*/ 57 h 119"/>
                        <a:gd name="T24" fmla="*/ 2 w 87"/>
                        <a:gd name="T25" fmla="*/ 59 h 119"/>
                        <a:gd name="T26" fmla="*/ 5 w 87"/>
                        <a:gd name="T27" fmla="*/ 61 h 119"/>
                        <a:gd name="T28" fmla="*/ 5 w 87"/>
                        <a:gd name="T29" fmla="*/ 62 h 119"/>
                        <a:gd name="T30" fmla="*/ 5 w 87"/>
                        <a:gd name="T31" fmla="*/ 65 h 119"/>
                        <a:gd name="T32" fmla="*/ 4 w 87"/>
                        <a:gd name="T33" fmla="*/ 69 h 119"/>
                        <a:gd name="T34" fmla="*/ 1 w 87"/>
                        <a:gd name="T35" fmla="*/ 79 h 119"/>
                        <a:gd name="T36" fmla="*/ 1 w 87"/>
                        <a:gd name="T37" fmla="*/ 83 h 119"/>
                        <a:gd name="T38" fmla="*/ 4 w 87"/>
                        <a:gd name="T39" fmla="*/ 84 h 119"/>
                        <a:gd name="T40" fmla="*/ 7 w 87"/>
                        <a:gd name="T41" fmla="*/ 84 h 119"/>
                        <a:gd name="T42" fmla="*/ 10 w 87"/>
                        <a:gd name="T43" fmla="*/ 84 h 119"/>
                        <a:gd name="T44" fmla="*/ 13 w 87"/>
                        <a:gd name="T45" fmla="*/ 95 h 119"/>
                        <a:gd name="T46" fmla="*/ 13 w 87"/>
                        <a:gd name="T47" fmla="*/ 99 h 119"/>
                        <a:gd name="T48" fmla="*/ 15 w 87"/>
                        <a:gd name="T49" fmla="*/ 101 h 119"/>
                        <a:gd name="T50" fmla="*/ 17 w 87"/>
                        <a:gd name="T51" fmla="*/ 102 h 119"/>
                        <a:gd name="T52" fmla="*/ 17 w 87"/>
                        <a:gd name="T53" fmla="*/ 104 h 119"/>
                        <a:gd name="T54" fmla="*/ 17 w 87"/>
                        <a:gd name="T55" fmla="*/ 107 h 119"/>
                        <a:gd name="T56" fmla="*/ 18 w 87"/>
                        <a:gd name="T57" fmla="*/ 112 h 119"/>
                        <a:gd name="T58" fmla="*/ 21 w 87"/>
                        <a:gd name="T59" fmla="*/ 115 h 119"/>
                        <a:gd name="T60" fmla="*/ 23 w 87"/>
                        <a:gd name="T61" fmla="*/ 117 h 119"/>
                        <a:gd name="T62" fmla="*/ 27 w 87"/>
                        <a:gd name="T63" fmla="*/ 118 h 119"/>
                        <a:gd name="T64" fmla="*/ 31 w 87"/>
                        <a:gd name="T65" fmla="*/ 117 h 119"/>
                        <a:gd name="T66" fmla="*/ 36 w 87"/>
                        <a:gd name="T67" fmla="*/ 115 h 119"/>
                        <a:gd name="T68" fmla="*/ 42 w 87"/>
                        <a:gd name="T69" fmla="*/ 111 h 119"/>
                        <a:gd name="T70" fmla="*/ 45 w 87"/>
                        <a:gd name="T71" fmla="*/ 115 h 119"/>
                        <a:gd name="T72" fmla="*/ 83 w 87"/>
                        <a:gd name="T73" fmla="*/ 83 h 119"/>
                        <a:gd name="T74" fmla="*/ 80 w 87"/>
                        <a:gd name="T75" fmla="*/ 78 h 119"/>
                        <a:gd name="T76" fmla="*/ 83 w 87"/>
                        <a:gd name="T77" fmla="*/ 71 h 119"/>
                        <a:gd name="T78" fmla="*/ 85 w 87"/>
                        <a:gd name="T79" fmla="*/ 61 h 119"/>
                        <a:gd name="T80" fmla="*/ 86 w 87"/>
                        <a:gd name="T81" fmla="*/ 50 h 119"/>
                        <a:gd name="T82" fmla="*/ 86 w 87"/>
                        <a:gd name="T83" fmla="*/ 40 h 119"/>
                        <a:gd name="T84" fmla="*/ 83 w 87"/>
                        <a:gd name="T85" fmla="*/ 25 h 119"/>
                        <a:gd name="T86" fmla="*/ 80 w 87"/>
                        <a:gd name="T87" fmla="*/ 12 h 119"/>
                        <a:gd name="T88" fmla="*/ 75 w 87"/>
                        <a:gd name="T89" fmla="*/ 2 h 119"/>
                        <a:gd name="T90" fmla="*/ 61 w 87"/>
                        <a:gd name="T91" fmla="*/ 0 h 119"/>
                        <a:gd name="T92" fmla="*/ 37 w 87"/>
                        <a:gd name="T93" fmla="*/ 0 h 119"/>
                        <a:gd name="T94" fmla="*/ 26 w 87"/>
                        <a:gd name="T95" fmla="*/ 3 h 119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w 87"/>
                        <a:gd name="T145" fmla="*/ 0 h 119"/>
                        <a:gd name="T146" fmla="*/ 87 w 87"/>
                        <a:gd name="T147" fmla="*/ 119 h 119"/>
                      </a:gdLst>
                      <a:ahLst/>
                      <a:cxnLst>
                        <a:cxn ang="T96">
                          <a:pos x="T0" y="T1"/>
                        </a:cxn>
                        <a:cxn ang="T97">
                          <a:pos x="T2" y="T3"/>
                        </a:cxn>
                        <a:cxn ang="T98">
                          <a:pos x="T4" y="T5"/>
                        </a:cxn>
                        <a:cxn ang="T99">
                          <a:pos x="T6" y="T7"/>
                        </a:cxn>
                        <a:cxn ang="T100">
                          <a:pos x="T8" y="T9"/>
                        </a:cxn>
                        <a:cxn ang="T101">
                          <a:pos x="T10" y="T11"/>
                        </a:cxn>
                        <a:cxn ang="T102">
                          <a:pos x="T12" y="T13"/>
                        </a:cxn>
                        <a:cxn ang="T103">
                          <a:pos x="T14" y="T15"/>
                        </a:cxn>
                        <a:cxn ang="T104">
                          <a:pos x="T16" y="T17"/>
                        </a:cxn>
                        <a:cxn ang="T105">
                          <a:pos x="T18" y="T19"/>
                        </a:cxn>
                        <a:cxn ang="T106">
                          <a:pos x="T20" y="T21"/>
                        </a:cxn>
                        <a:cxn ang="T107">
                          <a:pos x="T22" y="T23"/>
                        </a:cxn>
                        <a:cxn ang="T108">
                          <a:pos x="T24" y="T25"/>
                        </a:cxn>
                        <a:cxn ang="T109">
                          <a:pos x="T26" y="T27"/>
                        </a:cxn>
                        <a:cxn ang="T110">
                          <a:pos x="T28" y="T29"/>
                        </a:cxn>
                        <a:cxn ang="T111">
                          <a:pos x="T30" y="T31"/>
                        </a:cxn>
                        <a:cxn ang="T112">
                          <a:pos x="T32" y="T33"/>
                        </a:cxn>
                        <a:cxn ang="T113">
                          <a:pos x="T34" y="T35"/>
                        </a:cxn>
                        <a:cxn ang="T114">
                          <a:pos x="T36" y="T37"/>
                        </a:cxn>
                        <a:cxn ang="T115">
                          <a:pos x="T38" y="T39"/>
                        </a:cxn>
                        <a:cxn ang="T116">
                          <a:pos x="T40" y="T41"/>
                        </a:cxn>
                        <a:cxn ang="T117">
                          <a:pos x="T42" y="T43"/>
                        </a:cxn>
                        <a:cxn ang="T118">
                          <a:pos x="T44" y="T45"/>
                        </a:cxn>
                        <a:cxn ang="T119">
                          <a:pos x="T46" y="T47"/>
                        </a:cxn>
                        <a:cxn ang="T120">
                          <a:pos x="T48" y="T49"/>
                        </a:cxn>
                        <a:cxn ang="T121">
                          <a:pos x="T50" y="T51"/>
                        </a:cxn>
                        <a:cxn ang="T122">
                          <a:pos x="T52" y="T53"/>
                        </a:cxn>
                        <a:cxn ang="T123">
                          <a:pos x="T54" y="T55"/>
                        </a:cxn>
                        <a:cxn ang="T124">
                          <a:pos x="T56" y="T57"/>
                        </a:cxn>
                        <a:cxn ang="T125">
                          <a:pos x="T58" y="T59"/>
                        </a:cxn>
                        <a:cxn ang="T126">
                          <a:pos x="T60" y="T61"/>
                        </a:cxn>
                        <a:cxn ang="T127">
                          <a:pos x="T62" y="T63"/>
                        </a:cxn>
                        <a:cxn ang="T128">
                          <a:pos x="T64" y="T65"/>
                        </a:cxn>
                        <a:cxn ang="T129">
                          <a:pos x="T66" y="T67"/>
                        </a:cxn>
                        <a:cxn ang="T130">
                          <a:pos x="T68" y="T69"/>
                        </a:cxn>
                        <a:cxn ang="T131">
                          <a:pos x="T70" y="T71"/>
                        </a:cxn>
                        <a:cxn ang="T132">
                          <a:pos x="T72" y="T73"/>
                        </a:cxn>
                        <a:cxn ang="T133">
                          <a:pos x="T74" y="T75"/>
                        </a:cxn>
                        <a:cxn ang="T134">
                          <a:pos x="T76" y="T77"/>
                        </a:cxn>
                        <a:cxn ang="T135">
                          <a:pos x="T78" y="T79"/>
                        </a:cxn>
                        <a:cxn ang="T136">
                          <a:pos x="T80" y="T81"/>
                        </a:cxn>
                        <a:cxn ang="T137">
                          <a:pos x="T82" y="T83"/>
                        </a:cxn>
                        <a:cxn ang="T138">
                          <a:pos x="T84" y="T85"/>
                        </a:cxn>
                        <a:cxn ang="T139">
                          <a:pos x="T86" y="T87"/>
                        </a:cxn>
                        <a:cxn ang="T140">
                          <a:pos x="T88" y="T89"/>
                        </a:cxn>
                        <a:cxn ang="T141">
                          <a:pos x="T90" y="T91"/>
                        </a:cxn>
                        <a:cxn ang="T142">
                          <a:pos x="T92" y="T93"/>
                        </a:cxn>
                        <a:cxn ang="T143">
                          <a:pos x="T94" y="T95"/>
                        </a:cxn>
                      </a:cxnLst>
                      <a:rect l="T144" t="T145" r="T146" b="T147"/>
                      <a:pathLst>
                        <a:path w="87" h="119">
                          <a:moveTo>
                            <a:pt x="26" y="3"/>
                          </a:moveTo>
                          <a:lnTo>
                            <a:pt x="20" y="7"/>
                          </a:lnTo>
                          <a:lnTo>
                            <a:pt x="14" y="11"/>
                          </a:lnTo>
                          <a:lnTo>
                            <a:pt x="11" y="15"/>
                          </a:lnTo>
                          <a:lnTo>
                            <a:pt x="6" y="18"/>
                          </a:lnTo>
                          <a:lnTo>
                            <a:pt x="3" y="23"/>
                          </a:lnTo>
                          <a:lnTo>
                            <a:pt x="1" y="27"/>
                          </a:lnTo>
                          <a:lnTo>
                            <a:pt x="0" y="32"/>
                          </a:lnTo>
                          <a:lnTo>
                            <a:pt x="0" y="37"/>
                          </a:lnTo>
                          <a:lnTo>
                            <a:pt x="0" y="43"/>
                          </a:lnTo>
                          <a:lnTo>
                            <a:pt x="0" y="49"/>
                          </a:lnTo>
                          <a:lnTo>
                            <a:pt x="0" y="57"/>
                          </a:lnTo>
                          <a:lnTo>
                            <a:pt x="2" y="59"/>
                          </a:lnTo>
                          <a:lnTo>
                            <a:pt x="5" y="61"/>
                          </a:lnTo>
                          <a:lnTo>
                            <a:pt x="5" y="62"/>
                          </a:lnTo>
                          <a:lnTo>
                            <a:pt x="5" y="65"/>
                          </a:lnTo>
                          <a:lnTo>
                            <a:pt x="4" y="69"/>
                          </a:lnTo>
                          <a:lnTo>
                            <a:pt x="1" y="79"/>
                          </a:lnTo>
                          <a:lnTo>
                            <a:pt x="1" y="83"/>
                          </a:lnTo>
                          <a:lnTo>
                            <a:pt x="4" y="84"/>
                          </a:lnTo>
                          <a:lnTo>
                            <a:pt x="7" y="84"/>
                          </a:lnTo>
                          <a:lnTo>
                            <a:pt x="10" y="84"/>
                          </a:lnTo>
                          <a:lnTo>
                            <a:pt x="13" y="95"/>
                          </a:lnTo>
                          <a:lnTo>
                            <a:pt x="13" y="99"/>
                          </a:lnTo>
                          <a:lnTo>
                            <a:pt x="15" y="101"/>
                          </a:lnTo>
                          <a:lnTo>
                            <a:pt x="17" y="102"/>
                          </a:lnTo>
                          <a:lnTo>
                            <a:pt x="17" y="104"/>
                          </a:lnTo>
                          <a:lnTo>
                            <a:pt x="17" y="107"/>
                          </a:lnTo>
                          <a:lnTo>
                            <a:pt x="18" y="112"/>
                          </a:lnTo>
                          <a:lnTo>
                            <a:pt x="21" y="115"/>
                          </a:lnTo>
                          <a:lnTo>
                            <a:pt x="23" y="117"/>
                          </a:lnTo>
                          <a:lnTo>
                            <a:pt x="27" y="118"/>
                          </a:lnTo>
                          <a:lnTo>
                            <a:pt x="31" y="117"/>
                          </a:lnTo>
                          <a:lnTo>
                            <a:pt x="36" y="115"/>
                          </a:lnTo>
                          <a:lnTo>
                            <a:pt x="42" y="111"/>
                          </a:lnTo>
                          <a:lnTo>
                            <a:pt x="45" y="115"/>
                          </a:lnTo>
                          <a:lnTo>
                            <a:pt x="83" y="83"/>
                          </a:lnTo>
                          <a:lnTo>
                            <a:pt x="80" y="78"/>
                          </a:lnTo>
                          <a:lnTo>
                            <a:pt x="83" y="71"/>
                          </a:lnTo>
                          <a:lnTo>
                            <a:pt x="85" y="61"/>
                          </a:lnTo>
                          <a:lnTo>
                            <a:pt x="86" y="50"/>
                          </a:lnTo>
                          <a:lnTo>
                            <a:pt x="86" y="40"/>
                          </a:lnTo>
                          <a:lnTo>
                            <a:pt x="83" y="25"/>
                          </a:lnTo>
                          <a:lnTo>
                            <a:pt x="80" y="12"/>
                          </a:lnTo>
                          <a:lnTo>
                            <a:pt x="75" y="2"/>
                          </a:lnTo>
                          <a:lnTo>
                            <a:pt x="61" y="0"/>
                          </a:lnTo>
                          <a:lnTo>
                            <a:pt x="37" y="0"/>
                          </a:lnTo>
                          <a:lnTo>
                            <a:pt x="26" y="3"/>
                          </a:lnTo>
                        </a:path>
                      </a:pathLst>
                    </a:custGeom>
                    <a:solidFill>
                      <a:srgbClr val="FF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fr-FR" sz="2215"/>
                    </a:p>
                  </p:txBody>
                </p:sp>
                <p:grpSp>
                  <p:nvGrpSpPr>
                    <p:cNvPr id="45237" name="Group 2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698" y="2324"/>
                      <a:ext cx="21" cy="36"/>
                      <a:chOff x="3698" y="2324"/>
                      <a:chExt cx="21" cy="36"/>
                    </a:xfrm>
                  </p:grpSpPr>
                  <p:sp>
                    <p:nvSpPr>
                      <p:cNvPr id="45239" name="Freeform 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698" y="2324"/>
                        <a:ext cx="17" cy="17"/>
                      </a:xfrm>
                      <a:custGeom>
                        <a:avLst/>
                        <a:gdLst>
                          <a:gd name="T0" fmla="*/ 0 w 17"/>
                          <a:gd name="T1" fmla="*/ 6 h 17"/>
                          <a:gd name="T2" fmla="*/ 1 w 17"/>
                          <a:gd name="T3" fmla="*/ 3 h 17"/>
                          <a:gd name="T4" fmla="*/ 3 w 17"/>
                          <a:gd name="T5" fmla="*/ 1 h 17"/>
                          <a:gd name="T6" fmla="*/ 3 w 17"/>
                          <a:gd name="T7" fmla="*/ 0 h 17"/>
                          <a:gd name="T8" fmla="*/ 7 w 17"/>
                          <a:gd name="T9" fmla="*/ 0 h 17"/>
                          <a:gd name="T10" fmla="*/ 8 w 17"/>
                          <a:gd name="T11" fmla="*/ 0 h 17"/>
                          <a:gd name="T12" fmla="*/ 10 w 17"/>
                          <a:gd name="T13" fmla="*/ 0 h 17"/>
                          <a:gd name="T14" fmla="*/ 12 w 17"/>
                          <a:gd name="T15" fmla="*/ 1 h 17"/>
                          <a:gd name="T16" fmla="*/ 14 w 17"/>
                          <a:gd name="T17" fmla="*/ 3 h 17"/>
                          <a:gd name="T18" fmla="*/ 16 w 17"/>
                          <a:gd name="T19" fmla="*/ 5 h 17"/>
                          <a:gd name="T20" fmla="*/ 16 w 17"/>
                          <a:gd name="T21" fmla="*/ 8 h 17"/>
                          <a:gd name="T22" fmla="*/ 16 w 17"/>
                          <a:gd name="T23" fmla="*/ 11 h 17"/>
                          <a:gd name="T24" fmla="*/ 14 w 17"/>
                          <a:gd name="T25" fmla="*/ 13 h 17"/>
                          <a:gd name="T26" fmla="*/ 12 w 17"/>
                          <a:gd name="T27" fmla="*/ 16 h 17"/>
                          <a:gd name="T28" fmla="*/ 10 w 17"/>
                          <a:gd name="T29" fmla="*/ 13 h 17"/>
                          <a:gd name="T30" fmla="*/ 12 w 17"/>
                          <a:gd name="T31" fmla="*/ 11 h 17"/>
                          <a:gd name="T32" fmla="*/ 12 w 17"/>
                          <a:gd name="T33" fmla="*/ 8 h 17"/>
                          <a:gd name="T34" fmla="*/ 10 w 17"/>
                          <a:gd name="T35" fmla="*/ 9 h 17"/>
                          <a:gd name="T36" fmla="*/ 7 w 17"/>
                          <a:gd name="T37" fmla="*/ 10 h 17"/>
                          <a:gd name="T38" fmla="*/ 5 w 17"/>
                          <a:gd name="T39" fmla="*/ 8 h 17"/>
                          <a:gd name="T40" fmla="*/ 8 w 17"/>
                          <a:gd name="T41" fmla="*/ 7 h 17"/>
                          <a:gd name="T42" fmla="*/ 10 w 17"/>
                          <a:gd name="T43" fmla="*/ 7 h 17"/>
                          <a:gd name="T44" fmla="*/ 10 w 17"/>
                          <a:gd name="T45" fmla="*/ 5 h 17"/>
                          <a:gd name="T46" fmla="*/ 10 w 17"/>
                          <a:gd name="T47" fmla="*/ 4 h 17"/>
                          <a:gd name="T48" fmla="*/ 12 w 17"/>
                          <a:gd name="T49" fmla="*/ 4 h 17"/>
                          <a:gd name="T50" fmla="*/ 12 w 17"/>
                          <a:gd name="T51" fmla="*/ 2 h 17"/>
                          <a:gd name="T52" fmla="*/ 12 w 17"/>
                          <a:gd name="T53" fmla="*/ 1 h 17"/>
                          <a:gd name="T54" fmla="*/ 8 w 17"/>
                          <a:gd name="T55" fmla="*/ 1 h 17"/>
                          <a:gd name="T56" fmla="*/ 5 w 17"/>
                          <a:gd name="T57" fmla="*/ 1 h 17"/>
                          <a:gd name="T58" fmla="*/ 3 w 17"/>
                          <a:gd name="T59" fmla="*/ 3 h 17"/>
                          <a:gd name="T60" fmla="*/ 0 w 17"/>
                          <a:gd name="T61" fmla="*/ 6 h 17"/>
                          <a:gd name="T62" fmla="*/ 0 60000 65536"/>
                          <a:gd name="T63" fmla="*/ 0 60000 65536"/>
                          <a:gd name="T64" fmla="*/ 0 60000 65536"/>
                          <a:gd name="T65" fmla="*/ 0 60000 65536"/>
                          <a:gd name="T66" fmla="*/ 0 60000 65536"/>
                          <a:gd name="T67" fmla="*/ 0 60000 65536"/>
                          <a:gd name="T68" fmla="*/ 0 60000 65536"/>
                          <a:gd name="T69" fmla="*/ 0 60000 65536"/>
                          <a:gd name="T70" fmla="*/ 0 60000 65536"/>
                          <a:gd name="T71" fmla="*/ 0 60000 65536"/>
                          <a:gd name="T72" fmla="*/ 0 60000 65536"/>
                          <a:gd name="T73" fmla="*/ 0 60000 65536"/>
                          <a:gd name="T74" fmla="*/ 0 60000 65536"/>
                          <a:gd name="T75" fmla="*/ 0 60000 65536"/>
                          <a:gd name="T76" fmla="*/ 0 60000 65536"/>
                          <a:gd name="T77" fmla="*/ 0 60000 65536"/>
                          <a:gd name="T78" fmla="*/ 0 60000 65536"/>
                          <a:gd name="T79" fmla="*/ 0 60000 65536"/>
                          <a:gd name="T80" fmla="*/ 0 60000 65536"/>
                          <a:gd name="T81" fmla="*/ 0 60000 65536"/>
                          <a:gd name="T82" fmla="*/ 0 60000 65536"/>
                          <a:gd name="T83" fmla="*/ 0 60000 65536"/>
                          <a:gd name="T84" fmla="*/ 0 60000 65536"/>
                          <a:gd name="T85" fmla="*/ 0 60000 65536"/>
                          <a:gd name="T86" fmla="*/ 0 60000 65536"/>
                          <a:gd name="T87" fmla="*/ 0 60000 65536"/>
                          <a:gd name="T88" fmla="*/ 0 60000 65536"/>
                          <a:gd name="T89" fmla="*/ 0 60000 65536"/>
                          <a:gd name="T90" fmla="*/ 0 60000 65536"/>
                          <a:gd name="T91" fmla="*/ 0 60000 65536"/>
                          <a:gd name="T92" fmla="*/ 0 60000 65536"/>
                          <a:gd name="T93" fmla="*/ 0 w 17"/>
                          <a:gd name="T94" fmla="*/ 0 h 17"/>
                          <a:gd name="T95" fmla="*/ 17 w 17"/>
                          <a:gd name="T96" fmla="*/ 17 h 17"/>
                        </a:gdLst>
                        <a:ahLst/>
                        <a:cxnLst>
                          <a:cxn ang="T62">
                            <a:pos x="T0" y="T1"/>
                          </a:cxn>
                          <a:cxn ang="T63">
                            <a:pos x="T2" y="T3"/>
                          </a:cxn>
                          <a:cxn ang="T64">
                            <a:pos x="T4" y="T5"/>
                          </a:cxn>
                          <a:cxn ang="T65">
                            <a:pos x="T6" y="T7"/>
                          </a:cxn>
                          <a:cxn ang="T66">
                            <a:pos x="T8" y="T9"/>
                          </a:cxn>
                          <a:cxn ang="T67">
                            <a:pos x="T10" y="T11"/>
                          </a:cxn>
                          <a:cxn ang="T68">
                            <a:pos x="T12" y="T13"/>
                          </a:cxn>
                          <a:cxn ang="T69">
                            <a:pos x="T14" y="T15"/>
                          </a:cxn>
                          <a:cxn ang="T70">
                            <a:pos x="T16" y="T17"/>
                          </a:cxn>
                          <a:cxn ang="T71">
                            <a:pos x="T18" y="T19"/>
                          </a:cxn>
                          <a:cxn ang="T72">
                            <a:pos x="T20" y="T21"/>
                          </a:cxn>
                          <a:cxn ang="T73">
                            <a:pos x="T22" y="T23"/>
                          </a:cxn>
                          <a:cxn ang="T74">
                            <a:pos x="T24" y="T25"/>
                          </a:cxn>
                          <a:cxn ang="T75">
                            <a:pos x="T26" y="T27"/>
                          </a:cxn>
                          <a:cxn ang="T76">
                            <a:pos x="T28" y="T29"/>
                          </a:cxn>
                          <a:cxn ang="T77">
                            <a:pos x="T30" y="T31"/>
                          </a:cxn>
                          <a:cxn ang="T78">
                            <a:pos x="T32" y="T33"/>
                          </a:cxn>
                          <a:cxn ang="T79">
                            <a:pos x="T34" y="T35"/>
                          </a:cxn>
                          <a:cxn ang="T80">
                            <a:pos x="T36" y="T37"/>
                          </a:cxn>
                          <a:cxn ang="T81">
                            <a:pos x="T38" y="T39"/>
                          </a:cxn>
                          <a:cxn ang="T82">
                            <a:pos x="T40" y="T41"/>
                          </a:cxn>
                          <a:cxn ang="T83">
                            <a:pos x="T42" y="T43"/>
                          </a:cxn>
                          <a:cxn ang="T84">
                            <a:pos x="T44" y="T45"/>
                          </a:cxn>
                          <a:cxn ang="T85">
                            <a:pos x="T46" y="T47"/>
                          </a:cxn>
                          <a:cxn ang="T86">
                            <a:pos x="T48" y="T49"/>
                          </a:cxn>
                          <a:cxn ang="T87">
                            <a:pos x="T50" y="T51"/>
                          </a:cxn>
                          <a:cxn ang="T88">
                            <a:pos x="T52" y="T53"/>
                          </a:cxn>
                          <a:cxn ang="T89">
                            <a:pos x="T54" y="T55"/>
                          </a:cxn>
                          <a:cxn ang="T90">
                            <a:pos x="T56" y="T57"/>
                          </a:cxn>
                          <a:cxn ang="T91">
                            <a:pos x="T58" y="T59"/>
                          </a:cxn>
                          <a:cxn ang="T92">
                            <a:pos x="T60" y="T61"/>
                          </a:cxn>
                        </a:cxnLst>
                        <a:rect l="T93" t="T94" r="T95" b="T96"/>
                        <a:pathLst>
                          <a:path w="17" h="17">
                            <a:moveTo>
                              <a:pt x="0" y="6"/>
                            </a:moveTo>
                            <a:lnTo>
                              <a:pt x="1" y="3"/>
                            </a:lnTo>
                            <a:lnTo>
                              <a:pt x="3" y="1"/>
                            </a:lnTo>
                            <a:lnTo>
                              <a:pt x="3" y="0"/>
                            </a:lnTo>
                            <a:lnTo>
                              <a:pt x="7" y="0"/>
                            </a:lnTo>
                            <a:lnTo>
                              <a:pt x="8" y="0"/>
                            </a:lnTo>
                            <a:lnTo>
                              <a:pt x="10" y="0"/>
                            </a:lnTo>
                            <a:lnTo>
                              <a:pt x="12" y="1"/>
                            </a:lnTo>
                            <a:lnTo>
                              <a:pt x="14" y="3"/>
                            </a:lnTo>
                            <a:lnTo>
                              <a:pt x="16" y="5"/>
                            </a:lnTo>
                            <a:lnTo>
                              <a:pt x="16" y="8"/>
                            </a:lnTo>
                            <a:lnTo>
                              <a:pt x="16" y="11"/>
                            </a:lnTo>
                            <a:lnTo>
                              <a:pt x="14" y="13"/>
                            </a:lnTo>
                            <a:lnTo>
                              <a:pt x="12" y="16"/>
                            </a:lnTo>
                            <a:lnTo>
                              <a:pt x="10" y="13"/>
                            </a:lnTo>
                            <a:lnTo>
                              <a:pt x="12" y="11"/>
                            </a:lnTo>
                            <a:lnTo>
                              <a:pt x="12" y="8"/>
                            </a:lnTo>
                            <a:lnTo>
                              <a:pt x="10" y="9"/>
                            </a:lnTo>
                            <a:lnTo>
                              <a:pt x="7" y="10"/>
                            </a:lnTo>
                            <a:lnTo>
                              <a:pt x="5" y="8"/>
                            </a:lnTo>
                            <a:lnTo>
                              <a:pt x="8" y="7"/>
                            </a:lnTo>
                            <a:lnTo>
                              <a:pt x="10" y="7"/>
                            </a:lnTo>
                            <a:lnTo>
                              <a:pt x="10" y="5"/>
                            </a:lnTo>
                            <a:lnTo>
                              <a:pt x="10" y="4"/>
                            </a:lnTo>
                            <a:lnTo>
                              <a:pt x="12" y="4"/>
                            </a:lnTo>
                            <a:lnTo>
                              <a:pt x="12" y="2"/>
                            </a:lnTo>
                            <a:lnTo>
                              <a:pt x="12" y="1"/>
                            </a:lnTo>
                            <a:lnTo>
                              <a:pt x="8" y="1"/>
                            </a:lnTo>
                            <a:lnTo>
                              <a:pt x="5" y="1"/>
                            </a:lnTo>
                            <a:lnTo>
                              <a:pt x="3" y="3"/>
                            </a:lnTo>
                            <a:lnTo>
                              <a:pt x="0" y="6"/>
                            </a:lnTo>
                          </a:path>
                        </a:pathLst>
                      </a:custGeom>
                      <a:solidFill>
                        <a:srgbClr val="E0A08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12700" cap="rnd" cmpd="sng">
                            <a:solidFill>
                              <a:srgbClr val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fr-FR" sz="2215"/>
                      </a:p>
                    </p:txBody>
                  </p:sp>
                  <p:sp>
                    <p:nvSpPr>
                      <p:cNvPr id="45240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702" y="2343"/>
                        <a:ext cx="17" cy="17"/>
                      </a:xfrm>
                      <a:custGeom>
                        <a:avLst/>
                        <a:gdLst>
                          <a:gd name="T0" fmla="*/ 12 w 17"/>
                          <a:gd name="T1" fmla="*/ 0 h 17"/>
                          <a:gd name="T2" fmla="*/ 10 w 17"/>
                          <a:gd name="T3" fmla="*/ 4 h 17"/>
                          <a:gd name="T4" fmla="*/ 8 w 17"/>
                          <a:gd name="T5" fmla="*/ 9 h 17"/>
                          <a:gd name="T6" fmla="*/ 6 w 17"/>
                          <a:gd name="T7" fmla="*/ 9 h 17"/>
                          <a:gd name="T8" fmla="*/ 4 w 17"/>
                          <a:gd name="T9" fmla="*/ 9 h 17"/>
                          <a:gd name="T10" fmla="*/ 0 w 17"/>
                          <a:gd name="T11" fmla="*/ 9 h 17"/>
                          <a:gd name="T12" fmla="*/ 8 w 17"/>
                          <a:gd name="T13" fmla="*/ 11 h 17"/>
                          <a:gd name="T14" fmla="*/ 12 w 17"/>
                          <a:gd name="T15" fmla="*/ 13 h 17"/>
                          <a:gd name="T16" fmla="*/ 16 w 17"/>
                          <a:gd name="T17" fmla="*/ 16 h 17"/>
                          <a:gd name="T18" fmla="*/ 12 w 17"/>
                          <a:gd name="T19" fmla="*/ 11 h 17"/>
                          <a:gd name="T20" fmla="*/ 12 w 17"/>
                          <a:gd name="T21" fmla="*/ 4 h 17"/>
                          <a:gd name="T22" fmla="*/ 12 w 17"/>
                          <a:gd name="T23" fmla="*/ 0 h 17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  <a:gd name="T36" fmla="*/ 0 w 17"/>
                          <a:gd name="T37" fmla="*/ 0 h 17"/>
                          <a:gd name="T38" fmla="*/ 17 w 17"/>
                          <a:gd name="T39" fmla="*/ 17 h 17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T36" t="T37" r="T38" b="T39"/>
                        <a:pathLst>
                          <a:path w="17" h="17">
                            <a:moveTo>
                              <a:pt x="12" y="0"/>
                            </a:moveTo>
                            <a:lnTo>
                              <a:pt x="10" y="4"/>
                            </a:lnTo>
                            <a:lnTo>
                              <a:pt x="8" y="9"/>
                            </a:lnTo>
                            <a:lnTo>
                              <a:pt x="6" y="9"/>
                            </a:lnTo>
                            <a:lnTo>
                              <a:pt x="4" y="9"/>
                            </a:lnTo>
                            <a:lnTo>
                              <a:pt x="0" y="9"/>
                            </a:lnTo>
                            <a:lnTo>
                              <a:pt x="8" y="11"/>
                            </a:lnTo>
                            <a:lnTo>
                              <a:pt x="12" y="13"/>
                            </a:lnTo>
                            <a:lnTo>
                              <a:pt x="16" y="16"/>
                            </a:lnTo>
                            <a:lnTo>
                              <a:pt x="12" y="11"/>
                            </a:lnTo>
                            <a:lnTo>
                              <a:pt x="12" y="4"/>
                            </a:lnTo>
                            <a:lnTo>
                              <a:pt x="12" y="0"/>
                            </a:lnTo>
                          </a:path>
                        </a:pathLst>
                      </a:custGeom>
                      <a:solidFill>
                        <a:srgbClr val="E0A08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12700" cap="rnd" cmpd="sng">
                            <a:solidFill>
                              <a:srgbClr val="000000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endParaRPr lang="fr-FR" sz="2215"/>
                      </a:p>
                    </p:txBody>
                  </p:sp>
                </p:grpSp>
                <p:sp>
                  <p:nvSpPr>
                    <p:cNvPr id="45238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3677" y="2341"/>
                      <a:ext cx="17" cy="17"/>
                    </a:xfrm>
                    <a:custGeom>
                      <a:avLst/>
                      <a:gdLst>
                        <a:gd name="T0" fmla="*/ 2 w 17"/>
                        <a:gd name="T1" fmla="*/ 0 h 17"/>
                        <a:gd name="T2" fmla="*/ 5 w 17"/>
                        <a:gd name="T3" fmla="*/ 1 h 17"/>
                        <a:gd name="T4" fmla="*/ 5 w 17"/>
                        <a:gd name="T5" fmla="*/ 2 h 17"/>
                        <a:gd name="T6" fmla="*/ 2 w 17"/>
                        <a:gd name="T7" fmla="*/ 4 h 17"/>
                        <a:gd name="T8" fmla="*/ 2 w 17"/>
                        <a:gd name="T9" fmla="*/ 5 h 17"/>
                        <a:gd name="T10" fmla="*/ 0 w 17"/>
                        <a:gd name="T11" fmla="*/ 7 h 17"/>
                        <a:gd name="T12" fmla="*/ 2 w 17"/>
                        <a:gd name="T13" fmla="*/ 8 h 17"/>
                        <a:gd name="T14" fmla="*/ 5 w 17"/>
                        <a:gd name="T15" fmla="*/ 8 h 17"/>
                        <a:gd name="T16" fmla="*/ 10 w 17"/>
                        <a:gd name="T17" fmla="*/ 10 h 17"/>
                        <a:gd name="T18" fmla="*/ 16 w 17"/>
                        <a:gd name="T19" fmla="*/ 16 h 17"/>
                        <a:gd name="T20" fmla="*/ 8 w 17"/>
                        <a:gd name="T21" fmla="*/ 7 h 17"/>
                        <a:gd name="T22" fmla="*/ 5 w 17"/>
                        <a:gd name="T23" fmla="*/ 4 h 17"/>
                        <a:gd name="T24" fmla="*/ 5 w 17"/>
                        <a:gd name="T25" fmla="*/ 2 h 17"/>
                        <a:gd name="T26" fmla="*/ 5 w 17"/>
                        <a:gd name="T27" fmla="*/ 1 h 17"/>
                        <a:gd name="T28" fmla="*/ 2 w 17"/>
                        <a:gd name="T29" fmla="*/ 0 h 17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w 17"/>
                        <a:gd name="T46" fmla="*/ 0 h 17"/>
                        <a:gd name="T47" fmla="*/ 17 w 17"/>
                        <a:gd name="T48" fmla="*/ 17 h 17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T45" t="T46" r="T47" b="T48"/>
                      <a:pathLst>
                        <a:path w="17" h="17">
                          <a:moveTo>
                            <a:pt x="2" y="0"/>
                          </a:moveTo>
                          <a:lnTo>
                            <a:pt x="5" y="1"/>
                          </a:lnTo>
                          <a:lnTo>
                            <a:pt x="5" y="2"/>
                          </a:lnTo>
                          <a:lnTo>
                            <a:pt x="2" y="4"/>
                          </a:lnTo>
                          <a:lnTo>
                            <a:pt x="2" y="5"/>
                          </a:lnTo>
                          <a:lnTo>
                            <a:pt x="0" y="7"/>
                          </a:lnTo>
                          <a:lnTo>
                            <a:pt x="2" y="8"/>
                          </a:lnTo>
                          <a:lnTo>
                            <a:pt x="5" y="8"/>
                          </a:lnTo>
                          <a:lnTo>
                            <a:pt x="10" y="10"/>
                          </a:lnTo>
                          <a:lnTo>
                            <a:pt x="16" y="16"/>
                          </a:lnTo>
                          <a:lnTo>
                            <a:pt x="8" y="7"/>
                          </a:lnTo>
                          <a:lnTo>
                            <a:pt x="5" y="4"/>
                          </a:lnTo>
                          <a:lnTo>
                            <a:pt x="5" y="2"/>
                          </a:lnTo>
                          <a:lnTo>
                            <a:pt x="5" y="1"/>
                          </a:lnTo>
                          <a:lnTo>
                            <a:pt x="2" y="0"/>
                          </a:lnTo>
                        </a:path>
                      </a:pathLst>
                    </a:custGeom>
                    <a:solidFill>
                      <a:srgbClr val="E0A0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fr-FR" sz="2215"/>
                    </a:p>
                  </p:txBody>
                </p:sp>
              </p:grpSp>
              <p:grpSp>
                <p:nvGrpSpPr>
                  <p:cNvPr id="45230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3649" y="2247"/>
                    <a:ext cx="119" cy="135"/>
                    <a:chOff x="3649" y="2247"/>
                    <a:chExt cx="119" cy="135"/>
                  </a:xfrm>
                </p:grpSpPr>
                <p:sp>
                  <p:nvSpPr>
                    <p:cNvPr id="45231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3649" y="2247"/>
                      <a:ext cx="119" cy="135"/>
                    </a:xfrm>
                    <a:custGeom>
                      <a:avLst/>
                      <a:gdLst>
                        <a:gd name="T0" fmla="*/ 51 w 119"/>
                        <a:gd name="T1" fmla="*/ 0 h 135"/>
                        <a:gd name="T2" fmla="*/ 42 w 119"/>
                        <a:gd name="T3" fmla="*/ 2 h 135"/>
                        <a:gd name="T4" fmla="*/ 33 w 119"/>
                        <a:gd name="T5" fmla="*/ 6 h 135"/>
                        <a:gd name="T6" fmla="*/ 23 w 119"/>
                        <a:gd name="T7" fmla="*/ 15 h 135"/>
                        <a:gd name="T8" fmla="*/ 10 w 119"/>
                        <a:gd name="T9" fmla="*/ 26 h 135"/>
                        <a:gd name="T10" fmla="*/ 4 w 119"/>
                        <a:gd name="T11" fmla="*/ 31 h 135"/>
                        <a:gd name="T12" fmla="*/ 0 w 119"/>
                        <a:gd name="T13" fmla="*/ 36 h 135"/>
                        <a:gd name="T14" fmla="*/ 0 w 119"/>
                        <a:gd name="T15" fmla="*/ 42 h 135"/>
                        <a:gd name="T16" fmla="*/ 0 w 119"/>
                        <a:gd name="T17" fmla="*/ 48 h 135"/>
                        <a:gd name="T18" fmla="*/ 4 w 119"/>
                        <a:gd name="T19" fmla="*/ 55 h 135"/>
                        <a:gd name="T20" fmla="*/ 9 w 119"/>
                        <a:gd name="T21" fmla="*/ 57 h 135"/>
                        <a:gd name="T22" fmla="*/ 16 w 119"/>
                        <a:gd name="T23" fmla="*/ 59 h 135"/>
                        <a:gd name="T24" fmla="*/ 12 w 119"/>
                        <a:gd name="T25" fmla="*/ 52 h 135"/>
                        <a:gd name="T26" fmla="*/ 13 w 119"/>
                        <a:gd name="T27" fmla="*/ 43 h 135"/>
                        <a:gd name="T28" fmla="*/ 17 w 119"/>
                        <a:gd name="T29" fmla="*/ 38 h 135"/>
                        <a:gd name="T30" fmla="*/ 22 w 119"/>
                        <a:gd name="T31" fmla="*/ 34 h 135"/>
                        <a:gd name="T32" fmla="*/ 35 w 119"/>
                        <a:gd name="T33" fmla="*/ 28 h 135"/>
                        <a:gd name="T34" fmla="*/ 33 w 119"/>
                        <a:gd name="T35" fmla="*/ 31 h 135"/>
                        <a:gd name="T36" fmla="*/ 27 w 119"/>
                        <a:gd name="T37" fmla="*/ 34 h 135"/>
                        <a:gd name="T38" fmla="*/ 22 w 119"/>
                        <a:gd name="T39" fmla="*/ 36 h 135"/>
                        <a:gd name="T40" fmla="*/ 20 w 119"/>
                        <a:gd name="T41" fmla="*/ 40 h 135"/>
                        <a:gd name="T42" fmla="*/ 20 w 119"/>
                        <a:gd name="T43" fmla="*/ 45 h 135"/>
                        <a:gd name="T44" fmla="*/ 21 w 119"/>
                        <a:gd name="T45" fmla="*/ 52 h 135"/>
                        <a:gd name="T46" fmla="*/ 25 w 119"/>
                        <a:gd name="T47" fmla="*/ 62 h 135"/>
                        <a:gd name="T48" fmla="*/ 34 w 119"/>
                        <a:gd name="T49" fmla="*/ 80 h 135"/>
                        <a:gd name="T50" fmla="*/ 38 w 119"/>
                        <a:gd name="T51" fmla="*/ 88 h 135"/>
                        <a:gd name="T52" fmla="*/ 40 w 119"/>
                        <a:gd name="T53" fmla="*/ 107 h 135"/>
                        <a:gd name="T54" fmla="*/ 40 w 119"/>
                        <a:gd name="T55" fmla="*/ 113 h 135"/>
                        <a:gd name="T56" fmla="*/ 35 w 119"/>
                        <a:gd name="T57" fmla="*/ 117 h 135"/>
                        <a:gd name="T58" fmla="*/ 30 w 119"/>
                        <a:gd name="T59" fmla="*/ 121 h 135"/>
                        <a:gd name="T60" fmla="*/ 30 w 119"/>
                        <a:gd name="T61" fmla="*/ 125 h 135"/>
                        <a:gd name="T62" fmla="*/ 31 w 119"/>
                        <a:gd name="T63" fmla="*/ 127 h 135"/>
                        <a:gd name="T64" fmla="*/ 33 w 119"/>
                        <a:gd name="T65" fmla="*/ 131 h 135"/>
                        <a:gd name="T66" fmla="*/ 36 w 119"/>
                        <a:gd name="T67" fmla="*/ 133 h 135"/>
                        <a:gd name="T68" fmla="*/ 41 w 119"/>
                        <a:gd name="T69" fmla="*/ 134 h 135"/>
                        <a:gd name="T70" fmla="*/ 46 w 119"/>
                        <a:gd name="T71" fmla="*/ 133 h 135"/>
                        <a:gd name="T72" fmla="*/ 50 w 119"/>
                        <a:gd name="T73" fmla="*/ 131 h 135"/>
                        <a:gd name="T74" fmla="*/ 54 w 119"/>
                        <a:gd name="T75" fmla="*/ 128 h 135"/>
                        <a:gd name="T76" fmla="*/ 52 w 119"/>
                        <a:gd name="T77" fmla="*/ 103 h 135"/>
                        <a:gd name="T78" fmla="*/ 45 w 119"/>
                        <a:gd name="T79" fmla="*/ 87 h 135"/>
                        <a:gd name="T80" fmla="*/ 45 w 119"/>
                        <a:gd name="T81" fmla="*/ 79 h 135"/>
                        <a:gd name="T82" fmla="*/ 48 w 119"/>
                        <a:gd name="T83" fmla="*/ 75 h 135"/>
                        <a:gd name="T84" fmla="*/ 53 w 119"/>
                        <a:gd name="T85" fmla="*/ 74 h 135"/>
                        <a:gd name="T86" fmla="*/ 59 w 119"/>
                        <a:gd name="T87" fmla="*/ 77 h 135"/>
                        <a:gd name="T88" fmla="*/ 60 w 119"/>
                        <a:gd name="T89" fmla="*/ 82 h 135"/>
                        <a:gd name="T90" fmla="*/ 60 w 119"/>
                        <a:gd name="T91" fmla="*/ 89 h 135"/>
                        <a:gd name="T92" fmla="*/ 59 w 119"/>
                        <a:gd name="T93" fmla="*/ 94 h 135"/>
                        <a:gd name="T94" fmla="*/ 83 w 119"/>
                        <a:gd name="T95" fmla="*/ 111 h 135"/>
                        <a:gd name="T96" fmla="*/ 101 w 119"/>
                        <a:gd name="T97" fmla="*/ 110 h 135"/>
                        <a:gd name="T98" fmla="*/ 113 w 119"/>
                        <a:gd name="T99" fmla="*/ 104 h 135"/>
                        <a:gd name="T100" fmla="*/ 116 w 119"/>
                        <a:gd name="T101" fmla="*/ 98 h 135"/>
                        <a:gd name="T102" fmla="*/ 118 w 119"/>
                        <a:gd name="T103" fmla="*/ 88 h 135"/>
                        <a:gd name="T104" fmla="*/ 115 w 119"/>
                        <a:gd name="T105" fmla="*/ 72 h 135"/>
                        <a:gd name="T106" fmla="*/ 108 w 119"/>
                        <a:gd name="T107" fmla="*/ 44 h 135"/>
                        <a:gd name="T108" fmla="*/ 98 w 119"/>
                        <a:gd name="T109" fmla="*/ 23 h 135"/>
                        <a:gd name="T110" fmla="*/ 92 w 119"/>
                        <a:gd name="T111" fmla="*/ 12 h 135"/>
                        <a:gd name="T112" fmla="*/ 82 w 119"/>
                        <a:gd name="T113" fmla="*/ 5 h 135"/>
                        <a:gd name="T114" fmla="*/ 69 w 119"/>
                        <a:gd name="T115" fmla="*/ 1 h 135"/>
                        <a:gd name="T116" fmla="*/ 57 w 119"/>
                        <a:gd name="T117" fmla="*/ 0 h 135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60000 65536"/>
                        <a:gd name="T169" fmla="*/ 0 60000 65536"/>
                        <a:gd name="T170" fmla="*/ 0 60000 65536"/>
                        <a:gd name="T171" fmla="*/ 0 60000 65536"/>
                        <a:gd name="T172" fmla="*/ 0 60000 65536"/>
                        <a:gd name="T173" fmla="*/ 0 60000 65536"/>
                        <a:gd name="T174" fmla="*/ 0 60000 65536"/>
                        <a:gd name="T175" fmla="*/ 0 60000 65536"/>
                        <a:gd name="T176" fmla="*/ 0 60000 65536"/>
                        <a:gd name="T177" fmla="*/ 0 w 119"/>
                        <a:gd name="T178" fmla="*/ 0 h 135"/>
                        <a:gd name="T179" fmla="*/ 119 w 119"/>
                        <a:gd name="T180" fmla="*/ 135 h 135"/>
                      </a:gdLst>
                      <a:ahLst/>
                      <a:cxnLst>
                        <a:cxn ang="T118">
                          <a:pos x="T0" y="T1"/>
                        </a:cxn>
                        <a:cxn ang="T119">
                          <a:pos x="T2" y="T3"/>
                        </a:cxn>
                        <a:cxn ang="T120">
                          <a:pos x="T4" y="T5"/>
                        </a:cxn>
                        <a:cxn ang="T121">
                          <a:pos x="T6" y="T7"/>
                        </a:cxn>
                        <a:cxn ang="T122">
                          <a:pos x="T8" y="T9"/>
                        </a:cxn>
                        <a:cxn ang="T123">
                          <a:pos x="T10" y="T11"/>
                        </a:cxn>
                        <a:cxn ang="T124">
                          <a:pos x="T12" y="T13"/>
                        </a:cxn>
                        <a:cxn ang="T125">
                          <a:pos x="T14" y="T15"/>
                        </a:cxn>
                        <a:cxn ang="T126">
                          <a:pos x="T16" y="T17"/>
                        </a:cxn>
                        <a:cxn ang="T127">
                          <a:pos x="T18" y="T19"/>
                        </a:cxn>
                        <a:cxn ang="T128">
                          <a:pos x="T20" y="T21"/>
                        </a:cxn>
                        <a:cxn ang="T129">
                          <a:pos x="T22" y="T23"/>
                        </a:cxn>
                        <a:cxn ang="T130">
                          <a:pos x="T24" y="T25"/>
                        </a:cxn>
                        <a:cxn ang="T131">
                          <a:pos x="T26" y="T27"/>
                        </a:cxn>
                        <a:cxn ang="T132">
                          <a:pos x="T28" y="T29"/>
                        </a:cxn>
                        <a:cxn ang="T133">
                          <a:pos x="T30" y="T31"/>
                        </a:cxn>
                        <a:cxn ang="T134">
                          <a:pos x="T32" y="T33"/>
                        </a:cxn>
                        <a:cxn ang="T135">
                          <a:pos x="T34" y="T35"/>
                        </a:cxn>
                        <a:cxn ang="T136">
                          <a:pos x="T36" y="T37"/>
                        </a:cxn>
                        <a:cxn ang="T137">
                          <a:pos x="T38" y="T39"/>
                        </a:cxn>
                        <a:cxn ang="T138">
                          <a:pos x="T40" y="T41"/>
                        </a:cxn>
                        <a:cxn ang="T139">
                          <a:pos x="T42" y="T43"/>
                        </a:cxn>
                        <a:cxn ang="T140">
                          <a:pos x="T44" y="T45"/>
                        </a:cxn>
                        <a:cxn ang="T141">
                          <a:pos x="T46" y="T47"/>
                        </a:cxn>
                        <a:cxn ang="T142">
                          <a:pos x="T48" y="T49"/>
                        </a:cxn>
                        <a:cxn ang="T143">
                          <a:pos x="T50" y="T51"/>
                        </a:cxn>
                        <a:cxn ang="T144">
                          <a:pos x="T52" y="T53"/>
                        </a:cxn>
                        <a:cxn ang="T145">
                          <a:pos x="T54" y="T55"/>
                        </a:cxn>
                        <a:cxn ang="T146">
                          <a:pos x="T56" y="T57"/>
                        </a:cxn>
                        <a:cxn ang="T147">
                          <a:pos x="T58" y="T59"/>
                        </a:cxn>
                        <a:cxn ang="T148">
                          <a:pos x="T60" y="T61"/>
                        </a:cxn>
                        <a:cxn ang="T149">
                          <a:pos x="T62" y="T63"/>
                        </a:cxn>
                        <a:cxn ang="T150">
                          <a:pos x="T64" y="T65"/>
                        </a:cxn>
                        <a:cxn ang="T151">
                          <a:pos x="T66" y="T67"/>
                        </a:cxn>
                        <a:cxn ang="T152">
                          <a:pos x="T68" y="T69"/>
                        </a:cxn>
                        <a:cxn ang="T153">
                          <a:pos x="T70" y="T71"/>
                        </a:cxn>
                        <a:cxn ang="T154">
                          <a:pos x="T72" y="T73"/>
                        </a:cxn>
                        <a:cxn ang="T155">
                          <a:pos x="T74" y="T75"/>
                        </a:cxn>
                        <a:cxn ang="T156">
                          <a:pos x="T76" y="T77"/>
                        </a:cxn>
                        <a:cxn ang="T157">
                          <a:pos x="T78" y="T79"/>
                        </a:cxn>
                        <a:cxn ang="T158">
                          <a:pos x="T80" y="T81"/>
                        </a:cxn>
                        <a:cxn ang="T159">
                          <a:pos x="T82" y="T83"/>
                        </a:cxn>
                        <a:cxn ang="T160">
                          <a:pos x="T84" y="T85"/>
                        </a:cxn>
                        <a:cxn ang="T161">
                          <a:pos x="T86" y="T87"/>
                        </a:cxn>
                        <a:cxn ang="T162">
                          <a:pos x="T88" y="T89"/>
                        </a:cxn>
                        <a:cxn ang="T163">
                          <a:pos x="T90" y="T91"/>
                        </a:cxn>
                        <a:cxn ang="T164">
                          <a:pos x="T92" y="T93"/>
                        </a:cxn>
                        <a:cxn ang="T165">
                          <a:pos x="T94" y="T95"/>
                        </a:cxn>
                        <a:cxn ang="T166">
                          <a:pos x="T96" y="T97"/>
                        </a:cxn>
                        <a:cxn ang="T167">
                          <a:pos x="T98" y="T99"/>
                        </a:cxn>
                        <a:cxn ang="T168">
                          <a:pos x="T100" y="T101"/>
                        </a:cxn>
                        <a:cxn ang="T169">
                          <a:pos x="T102" y="T103"/>
                        </a:cxn>
                        <a:cxn ang="T170">
                          <a:pos x="T104" y="T105"/>
                        </a:cxn>
                        <a:cxn ang="T171">
                          <a:pos x="T106" y="T107"/>
                        </a:cxn>
                        <a:cxn ang="T172">
                          <a:pos x="T108" y="T109"/>
                        </a:cxn>
                        <a:cxn ang="T173">
                          <a:pos x="T110" y="T111"/>
                        </a:cxn>
                        <a:cxn ang="T174">
                          <a:pos x="T112" y="T113"/>
                        </a:cxn>
                        <a:cxn ang="T175">
                          <a:pos x="T114" y="T115"/>
                        </a:cxn>
                        <a:cxn ang="T176">
                          <a:pos x="T116" y="T117"/>
                        </a:cxn>
                      </a:cxnLst>
                      <a:rect l="T177" t="T178" r="T179" b="T180"/>
                      <a:pathLst>
                        <a:path w="119" h="135">
                          <a:moveTo>
                            <a:pt x="57" y="0"/>
                          </a:moveTo>
                          <a:lnTo>
                            <a:pt x="51" y="0"/>
                          </a:lnTo>
                          <a:lnTo>
                            <a:pt x="47" y="1"/>
                          </a:lnTo>
                          <a:lnTo>
                            <a:pt x="42" y="2"/>
                          </a:lnTo>
                          <a:lnTo>
                            <a:pt x="37" y="4"/>
                          </a:lnTo>
                          <a:lnTo>
                            <a:pt x="33" y="6"/>
                          </a:lnTo>
                          <a:lnTo>
                            <a:pt x="28" y="10"/>
                          </a:lnTo>
                          <a:lnTo>
                            <a:pt x="23" y="15"/>
                          </a:lnTo>
                          <a:lnTo>
                            <a:pt x="19" y="20"/>
                          </a:lnTo>
                          <a:lnTo>
                            <a:pt x="10" y="26"/>
                          </a:lnTo>
                          <a:lnTo>
                            <a:pt x="6" y="28"/>
                          </a:lnTo>
                          <a:lnTo>
                            <a:pt x="4" y="31"/>
                          </a:lnTo>
                          <a:lnTo>
                            <a:pt x="2" y="34"/>
                          </a:lnTo>
                          <a:lnTo>
                            <a:pt x="0" y="36"/>
                          </a:lnTo>
                          <a:lnTo>
                            <a:pt x="0" y="39"/>
                          </a:lnTo>
                          <a:lnTo>
                            <a:pt x="0" y="42"/>
                          </a:lnTo>
                          <a:lnTo>
                            <a:pt x="0" y="45"/>
                          </a:lnTo>
                          <a:lnTo>
                            <a:pt x="0" y="48"/>
                          </a:lnTo>
                          <a:lnTo>
                            <a:pt x="2" y="53"/>
                          </a:lnTo>
                          <a:lnTo>
                            <a:pt x="4" y="55"/>
                          </a:lnTo>
                          <a:lnTo>
                            <a:pt x="6" y="56"/>
                          </a:lnTo>
                          <a:lnTo>
                            <a:pt x="9" y="57"/>
                          </a:lnTo>
                          <a:lnTo>
                            <a:pt x="11" y="58"/>
                          </a:lnTo>
                          <a:lnTo>
                            <a:pt x="16" y="59"/>
                          </a:lnTo>
                          <a:lnTo>
                            <a:pt x="13" y="55"/>
                          </a:lnTo>
                          <a:lnTo>
                            <a:pt x="12" y="52"/>
                          </a:lnTo>
                          <a:lnTo>
                            <a:pt x="12" y="47"/>
                          </a:lnTo>
                          <a:lnTo>
                            <a:pt x="13" y="43"/>
                          </a:lnTo>
                          <a:lnTo>
                            <a:pt x="15" y="41"/>
                          </a:lnTo>
                          <a:lnTo>
                            <a:pt x="17" y="38"/>
                          </a:lnTo>
                          <a:lnTo>
                            <a:pt x="19" y="36"/>
                          </a:lnTo>
                          <a:lnTo>
                            <a:pt x="22" y="34"/>
                          </a:lnTo>
                          <a:lnTo>
                            <a:pt x="25" y="31"/>
                          </a:lnTo>
                          <a:lnTo>
                            <a:pt x="35" y="28"/>
                          </a:lnTo>
                          <a:lnTo>
                            <a:pt x="34" y="30"/>
                          </a:lnTo>
                          <a:lnTo>
                            <a:pt x="33" y="31"/>
                          </a:lnTo>
                          <a:lnTo>
                            <a:pt x="30" y="32"/>
                          </a:lnTo>
                          <a:lnTo>
                            <a:pt x="27" y="34"/>
                          </a:lnTo>
                          <a:lnTo>
                            <a:pt x="24" y="35"/>
                          </a:lnTo>
                          <a:lnTo>
                            <a:pt x="22" y="36"/>
                          </a:lnTo>
                          <a:lnTo>
                            <a:pt x="21" y="38"/>
                          </a:lnTo>
                          <a:lnTo>
                            <a:pt x="20" y="40"/>
                          </a:lnTo>
                          <a:lnTo>
                            <a:pt x="20" y="43"/>
                          </a:lnTo>
                          <a:lnTo>
                            <a:pt x="20" y="45"/>
                          </a:lnTo>
                          <a:lnTo>
                            <a:pt x="21" y="48"/>
                          </a:lnTo>
                          <a:lnTo>
                            <a:pt x="21" y="52"/>
                          </a:lnTo>
                          <a:lnTo>
                            <a:pt x="23" y="56"/>
                          </a:lnTo>
                          <a:lnTo>
                            <a:pt x="25" y="62"/>
                          </a:lnTo>
                          <a:lnTo>
                            <a:pt x="30" y="74"/>
                          </a:lnTo>
                          <a:lnTo>
                            <a:pt x="34" y="80"/>
                          </a:lnTo>
                          <a:lnTo>
                            <a:pt x="37" y="82"/>
                          </a:lnTo>
                          <a:lnTo>
                            <a:pt x="38" y="88"/>
                          </a:lnTo>
                          <a:lnTo>
                            <a:pt x="39" y="103"/>
                          </a:lnTo>
                          <a:lnTo>
                            <a:pt x="40" y="107"/>
                          </a:lnTo>
                          <a:lnTo>
                            <a:pt x="40" y="110"/>
                          </a:lnTo>
                          <a:lnTo>
                            <a:pt x="40" y="113"/>
                          </a:lnTo>
                          <a:lnTo>
                            <a:pt x="38" y="115"/>
                          </a:lnTo>
                          <a:lnTo>
                            <a:pt x="35" y="117"/>
                          </a:lnTo>
                          <a:lnTo>
                            <a:pt x="33" y="119"/>
                          </a:lnTo>
                          <a:lnTo>
                            <a:pt x="30" y="121"/>
                          </a:lnTo>
                          <a:lnTo>
                            <a:pt x="30" y="122"/>
                          </a:lnTo>
                          <a:lnTo>
                            <a:pt x="30" y="125"/>
                          </a:lnTo>
                          <a:lnTo>
                            <a:pt x="30" y="126"/>
                          </a:lnTo>
                          <a:lnTo>
                            <a:pt x="31" y="127"/>
                          </a:lnTo>
                          <a:lnTo>
                            <a:pt x="32" y="129"/>
                          </a:lnTo>
                          <a:lnTo>
                            <a:pt x="33" y="131"/>
                          </a:lnTo>
                          <a:lnTo>
                            <a:pt x="35" y="132"/>
                          </a:lnTo>
                          <a:lnTo>
                            <a:pt x="36" y="133"/>
                          </a:lnTo>
                          <a:lnTo>
                            <a:pt x="38" y="134"/>
                          </a:lnTo>
                          <a:lnTo>
                            <a:pt x="41" y="134"/>
                          </a:lnTo>
                          <a:lnTo>
                            <a:pt x="43" y="134"/>
                          </a:lnTo>
                          <a:lnTo>
                            <a:pt x="46" y="133"/>
                          </a:lnTo>
                          <a:lnTo>
                            <a:pt x="47" y="132"/>
                          </a:lnTo>
                          <a:lnTo>
                            <a:pt x="50" y="131"/>
                          </a:lnTo>
                          <a:lnTo>
                            <a:pt x="52" y="129"/>
                          </a:lnTo>
                          <a:lnTo>
                            <a:pt x="54" y="128"/>
                          </a:lnTo>
                          <a:lnTo>
                            <a:pt x="54" y="122"/>
                          </a:lnTo>
                          <a:lnTo>
                            <a:pt x="52" y="103"/>
                          </a:lnTo>
                          <a:lnTo>
                            <a:pt x="46" y="91"/>
                          </a:lnTo>
                          <a:lnTo>
                            <a:pt x="45" y="87"/>
                          </a:lnTo>
                          <a:lnTo>
                            <a:pt x="44" y="82"/>
                          </a:lnTo>
                          <a:lnTo>
                            <a:pt x="45" y="79"/>
                          </a:lnTo>
                          <a:lnTo>
                            <a:pt x="46" y="76"/>
                          </a:lnTo>
                          <a:lnTo>
                            <a:pt x="48" y="75"/>
                          </a:lnTo>
                          <a:lnTo>
                            <a:pt x="51" y="73"/>
                          </a:lnTo>
                          <a:lnTo>
                            <a:pt x="53" y="74"/>
                          </a:lnTo>
                          <a:lnTo>
                            <a:pt x="57" y="75"/>
                          </a:lnTo>
                          <a:lnTo>
                            <a:pt x="59" y="77"/>
                          </a:lnTo>
                          <a:lnTo>
                            <a:pt x="60" y="79"/>
                          </a:lnTo>
                          <a:lnTo>
                            <a:pt x="60" y="82"/>
                          </a:lnTo>
                          <a:lnTo>
                            <a:pt x="61" y="86"/>
                          </a:lnTo>
                          <a:lnTo>
                            <a:pt x="60" y="89"/>
                          </a:lnTo>
                          <a:lnTo>
                            <a:pt x="59" y="92"/>
                          </a:lnTo>
                          <a:lnTo>
                            <a:pt x="59" y="94"/>
                          </a:lnTo>
                          <a:lnTo>
                            <a:pt x="61" y="96"/>
                          </a:lnTo>
                          <a:lnTo>
                            <a:pt x="83" y="111"/>
                          </a:lnTo>
                          <a:lnTo>
                            <a:pt x="91" y="110"/>
                          </a:lnTo>
                          <a:lnTo>
                            <a:pt x="101" y="110"/>
                          </a:lnTo>
                          <a:lnTo>
                            <a:pt x="110" y="107"/>
                          </a:lnTo>
                          <a:lnTo>
                            <a:pt x="113" y="104"/>
                          </a:lnTo>
                          <a:lnTo>
                            <a:pt x="115" y="102"/>
                          </a:lnTo>
                          <a:lnTo>
                            <a:pt x="116" y="98"/>
                          </a:lnTo>
                          <a:lnTo>
                            <a:pt x="117" y="94"/>
                          </a:lnTo>
                          <a:lnTo>
                            <a:pt x="118" y="88"/>
                          </a:lnTo>
                          <a:lnTo>
                            <a:pt x="115" y="83"/>
                          </a:lnTo>
                          <a:lnTo>
                            <a:pt x="115" y="72"/>
                          </a:lnTo>
                          <a:lnTo>
                            <a:pt x="111" y="56"/>
                          </a:lnTo>
                          <a:lnTo>
                            <a:pt x="108" y="44"/>
                          </a:lnTo>
                          <a:lnTo>
                            <a:pt x="103" y="32"/>
                          </a:lnTo>
                          <a:lnTo>
                            <a:pt x="98" y="23"/>
                          </a:lnTo>
                          <a:lnTo>
                            <a:pt x="95" y="18"/>
                          </a:lnTo>
                          <a:lnTo>
                            <a:pt x="92" y="12"/>
                          </a:lnTo>
                          <a:lnTo>
                            <a:pt x="88" y="9"/>
                          </a:lnTo>
                          <a:lnTo>
                            <a:pt x="82" y="5"/>
                          </a:lnTo>
                          <a:lnTo>
                            <a:pt x="75" y="2"/>
                          </a:lnTo>
                          <a:lnTo>
                            <a:pt x="69" y="1"/>
                          </a:lnTo>
                          <a:lnTo>
                            <a:pt x="62" y="0"/>
                          </a:lnTo>
                          <a:lnTo>
                            <a:pt x="57" y="0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fr-FR" sz="2215"/>
                    </a:p>
                  </p:txBody>
                </p:sp>
                <p:sp>
                  <p:nvSpPr>
                    <p:cNvPr id="45232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3662" y="2317"/>
                      <a:ext cx="17" cy="17"/>
                    </a:xfrm>
                    <a:custGeom>
                      <a:avLst/>
                      <a:gdLst>
                        <a:gd name="T0" fmla="*/ 0 w 17"/>
                        <a:gd name="T1" fmla="*/ 0 h 17"/>
                        <a:gd name="T2" fmla="*/ 0 w 17"/>
                        <a:gd name="T3" fmla="*/ 3 h 17"/>
                        <a:gd name="T4" fmla="*/ 0 w 17"/>
                        <a:gd name="T5" fmla="*/ 6 h 17"/>
                        <a:gd name="T6" fmla="*/ 0 w 17"/>
                        <a:gd name="T7" fmla="*/ 9 h 17"/>
                        <a:gd name="T8" fmla="*/ 4 w 17"/>
                        <a:gd name="T9" fmla="*/ 12 h 17"/>
                        <a:gd name="T10" fmla="*/ 6 w 17"/>
                        <a:gd name="T11" fmla="*/ 12 h 17"/>
                        <a:gd name="T12" fmla="*/ 10 w 17"/>
                        <a:gd name="T13" fmla="*/ 12 h 17"/>
                        <a:gd name="T14" fmla="*/ 14 w 17"/>
                        <a:gd name="T15" fmla="*/ 16 h 17"/>
                        <a:gd name="T16" fmla="*/ 16 w 17"/>
                        <a:gd name="T17" fmla="*/ 16 h 17"/>
                        <a:gd name="T18" fmla="*/ 16 w 17"/>
                        <a:gd name="T19" fmla="*/ 12 h 17"/>
                        <a:gd name="T20" fmla="*/ 12 w 17"/>
                        <a:gd name="T21" fmla="*/ 9 h 17"/>
                        <a:gd name="T22" fmla="*/ 10 w 17"/>
                        <a:gd name="T23" fmla="*/ 6 h 17"/>
                        <a:gd name="T24" fmla="*/ 6 w 17"/>
                        <a:gd name="T25" fmla="*/ 3 h 17"/>
                        <a:gd name="T26" fmla="*/ 4 w 17"/>
                        <a:gd name="T27" fmla="*/ 3 h 17"/>
                        <a:gd name="T28" fmla="*/ 0 w 17"/>
                        <a:gd name="T29" fmla="*/ 0 h 17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w 17"/>
                        <a:gd name="T46" fmla="*/ 0 h 17"/>
                        <a:gd name="T47" fmla="*/ 17 w 17"/>
                        <a:gd name="T48" fmla="*/ 17 h 17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T45" t="T46" r="T47" b="T48"/>
                      <a:pathLst>
                        <a:path w="17" h="17">
                          <a:moveTo>
                            <a:pt x="0" y="0"/>
                          </a:moveTo>
                          <a:lnTo>
                            <a:pt x="0" y="3"/>
                          </a:lnTo>
                          <a:lnTo>
                            <a:pt x="0" y="6"/>
                          </a:lnTo>
                          <a:lnTo>
                            <a:pt x="0" y="9"/>
                          </a:lnTo>
                          <a:lnTo>
                            <a:pt x="4" y="12"/>
                          </a:lnTo>
                          <a:lnTo>
                            <a:pt x="6" y="12"/>
                          </a:lnTo>
                          <a:lnTo>
                            <a:pt x="10" y="12"/>
                          </a:lnTo>
                          <a:lnTo>
                            <a:pt x="14" y="16"/>
                          </a:lnTo>
                          <a:lnTo>
                            <a:pt x="16" y="16"/>
                          </a:lnTo>
                          <a:lnTo>
                            <a:pt x="16" y="12"/>
                          </a:lnTo>
                          <a:lnTo>
                            <a:pt x="12" y="9"/>
                          </a:lnTo>
                          <a:lnTo>
                            <a:pt x="10" y="6"/>
                          </a:lnTo>
                          <a:lnTo>
                            <a:pt x="6" y="3"/>
                          </a:lnTo>
                          <a:lnTo>
                            <a:pt x="4" y="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fr-FR" sz="2215"/>
                    </a:p>
                  </p:txBody>
                </p:sp>
                <p:sp>
                  <p:nvSpPr>
                    <p:cNvPr id="45233" name="Freeform 27"/>
                    <p:cNvSpPr>
                      <a:spLocks/>
                    </p:cNvSpPr>
                    <p:nvPr/>
                  </p:nvSpPr>
                  <p:spPr bwMode="auto">
                    <a:xfrm>
                      <a:off x="3666" y="2325"/>
                      <a:ext cx="17" cy="17"/>
                    </a:xfrm>
                    <a:custGeom>
                      <a:avLst/>
                      <a:gdLst>
                        <a:gd name="T0" fmla="*/ 10 w 17"/>
                        <a:gd name="T1" fmla="*/ 16 h 17"/>
                        <a:gd name="T2" fmla="*/ 5 w 17"/>
                        <a:gd name="T3" fmla="*/ 16 h 17"/>
                        <a:gd name="T4" fmla="*/ 5 w 17"/>
                        <a:gd name="T5" fmla="*/ 0 h 17"/>
                        <a:gd name="T6" fmla="*/ 0 w 17"/>
                        <a:gd name="T7" fmla="*/ 0 h 17"/>
                        <a:gd name="T8" fmla="*/ 5 w 17"/>
                        <a:gd name="T9" fmla="*/ 0 h 17"/>
                        <a:gd name="T10" fmla="*/ 10 w 17"/>
                        <a:gd name="T11" fmla="*/ 0 h 17"/>
                        <a:gd name="T12" fmla="*/ 16 w 17"/>
                        <a:gd name="T13" fmla="*/ 0 h 17"/>
                        <a:gd name="T14" fmla="*/ 10 w 17"/>
                        <a:gd name="T15" fmla="*/ 16 h 17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7"/>
                        <a:gd name="T25" fmla="*/ 0 h 17"/>
                        <a:gd name="T26" fmla="*/ 17 w 17"/>
                        <a:gd name="T27" fmla="*/ 17 h 17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7" h="17">
                          <a:moveTo>
                            <a:pt x="10" y="16"/>
                          </a:moveTo>
                          <a:lnTo>
                            <a:pt x="5" y="16"/>
                          </a:lnTo>
                          <a:lnTo>
                            <a:pt x="5" y="0"/>
                          </a:lnTo>
                          <a:lnTo>
                            <a:pt x="0" y="0"/>
                          </a:lnTo>
                          <a:lnTo>
                            <a:pt x="5" y="0"/>
                          </a:lnTo>
                          <a:lnTo>
                            <a:pt x="10" y="0"/>
                          </a:lnTo>
                          <a:lnTo>
                            <a:pt x="16" y="0"/>
                          </a:lnTo>
                          <a:lnTo>
                            <a:pt x="10" y="16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fr-FR" sz="2215"/>
                    </a:p>
                  </p:txBody>
                </p:sp>
                <p:sp>
                  <p:nvSpPr>
                    <p:cNvPr id="45234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3671" y="2348"/>
                      <a:ext cx="17" cy="17"/>
                    </a:xfrm>
                    <a:custGeom>
                      <a:avLst/>
                      <a:gdLst>
                        <a:gd name="T0" fmla="*/ 3 w 17"/>
                        <a:gd name="T1" fmla="*/ 0 h 17"/>
                        <a:gd name="T2" fmla="*/ 1 w 17"/>
                        <a:gd name="T3" fmla="*/ 2 h 17"/>
                        <a:gd name="T4" fmla="*/ 0 w 17"/>
                        <a:gd name="T5" fmla="*/ 4 h 17"/>
                        <a:gd name="T6" fmla="*/ 0 w 17"/>
                        <a:gd name="T7" fmla="*/ 5 h 17"/>
                        <a:gd name="T8" fmla="*/ 0 w 17"/>
                        <a:gd name="T9" fmla="*/ 8 h 17"/>
                        <a:gd name="T10" fmla="*/ 0 w 17"/>
                        <a:gd name="T11" fmla="*/ 10 h 17"/>
                        <a:gd name="T12" fmla="*/ 1 w 17"/>
                        <a:gd name="T13" fmla="*/ 11 h 17"/>
                        <a:gd name="T14" fmla="*/ 3 w 17"/>
                        <a:gd name="T15" fmla="*/ 13 h 17"/>
                        <a:gd name="T16" fmla="*/ 3 w 17"/>
                        <a:gd name="T17" fmla="*/ 14 h 17"/>
                        <a:gd name="T18" fmla="*/ 7 w 17"/>
                        <a:gd name="T19" fmla="*/ 14 h 17"/>
                        <a:gd name="T20" fmla="*/ 8 w 17"/>
                        <a:gd name="T21" fmla="*/ 14 h 17"/>
                        <a:gd name="T22" fmla="*/ 12 w 17"/>
                        <a:gd name="T23" fmla="*/ 14 h 17"/>
                        <a:gd name="T24" fmla="*/ 16 w 17"/>
                        <a:gd name="T25" fmla="*/ 16 h 17"/>
                        <a:gd name="T26" fmla="*/ 16 w 17"/>
                        <a:gd name="T27" fmla="*/ 14 h 17"/>
                        <a:gd name="T28" fmla="*/ 14 w 17"/>
                        <a:gd name="T29" fmla="*/ 11 h 17"/>
                        <a:gd name="T30" fmla="*/ 14 w 17"/>
                        <a:gd name="T31" fmla="*/ 8 h 17"/>
                        <a:gd name="T32" fmla="*/ 12 w 17"/>
                        <a:gd name="T33" fmla="*/ 5 h 17"/>
                        <a:gd name="T34" fmla="*/ 10 w 17"/>
                        <a:gd name="T35" fmla="*/ 4 h 17"/>
                        <a:gd name="T36" fmla="*/ 8 w 17"/>
                        <a:gd name="T37" fmla="*/ 2 h 17"/>
                        <a:gd name="T38" fmla="*/ 7 w 17"/>
                        <a:gd name="T39" fmla="*/ 1 h 17"/>
                        <a:gd name="T40" fmla="*/ 7 w 17"/>
                        <a:gd name="T41" fmla="*/ 0 h 17"/>
                        <a:gd name="T42" fmla="*/ 5 w 17"/>
                        <a:gd name="T43" fmla="*/ 0 h 17"/>
                        <a:gd name="T44" fmla="*/ 3 w 17"/>
                        <a:gd name="T45" fmla="*/ 0 h 17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w 17"/>
                        <a:gd name="T70" fmla="*/ 0 h 17"/>
                        <a:gd name="T71" fmla="*/ 17 w 17"/>
                        <a:gd name="T72" fmla="*/ 17 h 17"/>
                      </a:gdLst>
                      <a:ahLst/>
                      <a:cxnLst>
                        <a:cxn ang="T46">
                          <a:pos x="T0" y="T1"/>
                        </a:cxn>
                        <a:cxn ang="T47">
                          <a:pos x="T2" y="T3"/>
                        </a:cxn>
                        <a:cxn ang="T48">
                          <a:pos x="T4" y="T5"/>
                        </a:cxn>
                        <a:cxn ang="T49">
                          <a:pos x="T6" y="T7"/>
                        </a:cxn>
                        <a:cxn ang="T50">
                          <a:pos x="T8" y="T9"/>
                        </a:cxn>
                        <a:cxn ang="T51">
                          <a:pos x="T10" y="T11"/>
                        </a:cxn>
                        <a:cxn ang="T52">
                          <a:pos x="T12" y="T13"/>
                        </a:cxn>
                        <a:cxn ang="T53">
                          <a:pos x="T14" y="T15"/>
                        </a:cxn>
                        <a:cxn ang="T54">
                          <a:pos x="T16" y="T17"/>
                        </a:cxn>
                        <a:cxn ang="T55">
                          <a:pos x="T18" y="T19"/>
                        </a:cxn>
                        <a:cxn ang="T56">
                          <a:pos x="T20" y="T21"/>
                        </a:cxn>
                        <a:cxn ang="T57">
                          <a:pos x="T22" y="T23"/>
                        </a:cxn>
                        <a:cxn ang="T58">
                          <a:pos x="T24" y="T25"/>
                        </a:cxn>
                        <a:cxn ang="T59">
                          <a:pos x="T26" y="T27"/>
                        </a:cxn>
                        <a:cxn ang="T60">
                          <a:pos x="T28" y="T29"/>
                        </a:cxn>
                        <a:cxn ang="T61">
                          <a:pos x="T30" y="T31"/>
                        </a:cxn>
                        <a:cxn ang="T62">
                          <a:pos x="T32" y="T33"/>
                        </a:cxn>
                        <a:cxn ang="T63">
                          <a:pos x="T34" y="T35"/>
                        </a:cxn>
                        <a:cxn ang="T64">
                          <a:pos x="T36" y="T37"/>
                        </a:cxn>
                        <a:cxn ang="T65">
                          <a:pos x="T38" y="T39"/>
                        </a:cxn>
                        <a:cxn ang="T66">
                          <a:pos x="T40" y="T41"/>
                        </a:cxn>
                        <a:cxn ang="T67">
                          <a:pos x="T42" y="T43"/>
                        </a:cxn>
                        <a:cxn ang="T68">
                          <a:pos x="T44" y="T45"/>
                        </a:cxn>
                      </a:cxnLst>
                      <a:rect l="T69" t="T70" r="T71" b="T72"/>
                      <a:pathLst>
                        <a:path w="17" h="17">
                          <a:moveTo>
                            <a:pt x="3" y="0"/>
                          </a:moveTo>
                          <a:lnTo>
                            <a:pt x="1" y="2"/>
                          </a:lnTo>
                          <a:lnTo>
                            <a:pt x="0" y="4"/>
                          </a:lnTo>
                          <a:lnTo>
                            <a:pt x="0" y="5"/>
                          </a:lnTo>
                          <a:lnTo>
                            <a:pt x="0" y="8"/>
                          </a:lnTo>
                          <a:lnTo>
                            <a:pt x="0" y="10"/>
                          </a:lnTo>
                          <a:lnTo>
                            <a:pt x="1" y="11"/>
                          </a:lnTo>
                          <a:lnTo>
                            <a:pt x="3" y="13"/>
                          </a:lnTo>
                          <a:lnTo>
                            <a:pt x="3" y="14"/>
                          </a:lnTo>
                          <a:lnTo>
                            <a:pt x="7" y="14"/>
                          </a:lnTo>
                          <a:lnTo>
                            <a:pt x="8" y="14"/>
                          </a:lnTo>
                          <a:lnTo>
                            <a:pt x="12" y="14"/>
                          </a:lnTo>
                          <a:lnTo>
                            <a:pt x="16" y="16"/>
                          </a:lnTo>
                          <a:lnTo>
                            <a:pt x="16" y="14"/>
                          </a:lnTo>
                          <a:lnTo>
                            <a:pt x="14" y="11"/>
                          </a:lnTo>
                          <a:lnTo>
                            <a:pt x="14" y="8"/>
                          </a:lnTo>
                          <a:lnTo>
                            <a:pt x="12" y="5"/>
                          </a:lnTo>
                          <a:lnTo>
                            <a:pt x="10" y="4"/>
                          </a:lnTo>
                          <a:lnTo>
                            <a:pt x="8" y="2"/>
                          </a:lnTo>
                          <a:lnTo>
                            <a:pt x="7" y="1"/>
                          </a:lnTo>
                          <a:lnTo>
                            <a:pt x="7" y="0"/>
                          </a:lnTo>
                          <a:lnTo>
                            <a:pt x="5" y="0"/>
                          </a:lnTo>
                          <a:lnTo>
                            <a:pt x="3" y="0"/>
                          </a:lnTo>
                        </a:path>
                      </a:pathLst>
                    </a:custGeom>
                    <a:solidFill>
                      <a:srgbClr val="60402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fr-FR" sz="2215"/>
                    </a:p>
                  </p:txBody>
                </p:sp>
                <p:sp>
                  <p:nvSpPr>
                    <p:cNvPr id="45235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3652" y="2271"/>
                      <a:ext cx="25" cy="28"/>
                    </a:xfrm>
                    <a:custGeom>
                      <a:avLst/>
                      <a:gdLst>
                        <a:gd name="T0" fmla="*/ 24 w 25"/>
                        <a:gd name="T1" fmla="*/ 0 h 28"/>
                        <a:gd name="T2" fmla="*/ 19 w 25"/>
                        <a:gd name="T3" fmla="*/ 2 h 28"/>
                        <a:gd name="T4" fmla="*/ 15 w 25"/>
                        <a:gd name="T5" fmla="*/ 3 h 28"/>
                        <a:gd name="T6" fmla="*/ 12 w 25"/>
                        <a:gd name="T7" fmla="*/ 4 h 28"/>
                        <a:gd name="T8" fmla="*/ 10 w 25"/>
                        <a:gd name="T9" fmla="*/ 5 h 28"/>
                        <a:gd name="T10" fmla="*/ 7 w 25"/>
                        <a:gd name="T11" fmla="*/ 7 h 28"/>
                        <a:gd name="T12" fmla="*/ 4 w 25"/>
                        <a:gd name="T13" fmla="*/ 9 h 28"/>
                        <a:gd name="T14" fmla="*/ 2 w 25"/>
                        <a:gd name="T15" fmla="*/ 11 h 28"/>
                        <a:gd name="T16" fmla="*/ 1 w 25"/>
                        <a:gd name="T17" fmla="*/ 13 h 28"/>
                        <a:gd name="T18" fmla="*/ 0 w 25"/>
                        <a:gd name="T19" fmla="*/ 15 h 28"/>
                        <a:gd name="T20" fmla="*/ 0 w 25"/>
                        <a:gd name="T21" fmla="*/ 17 h 28"/>
                        <a:gd name="T22" fmla="*/ 0 w 25"/>
                        <a:gd name="T23" fmla="*/ 16 h 28"/>
                        <a:gd name="T24" fmla="*/ 0 w 25"/>
                        <a:gd name="T25" fmla="*/ 18 h 28"/>
                        <a:gd name="T26" fmla="*/ 0 w 25"/>
                        <a:gd name="T27" fmla="*/ 22 h 28"/>
                        <a:gd name="T28" fmla="*/ 1 w 25"/>
                        <a:gd name="T29" fmla="*/ 24 h 28"/>
                        <a:gd name="T30" fmla="*/ 2 w 25"/>
                        <a:gd name="T31" fmla="*/ 27 h 28"/>
                        <a:gd name="T32" fmla="*/ 3 w 25"/>
                        <a:gd name="T33" fmla="*/ 22 h 28"/>
                        <a:gd name="T34" fmla="*/ 5 w 25"/>
                        <a:gd name="T35" fmla="*/ 18 h 28"/>
                        <a:gd name="T36" fmla="*/ 7 w 25"/>
                        <a:gd name="T37" fmla="*/ 14 h 28"/>
                        <a:gd name="T38" fmla="*/ 8 w 25"/>
                        <a:gd name="T39" fmla="*/ 10 h 28"/>
                        <a:gd name="T40" fmla="*/ 11 w 25"/>
                        <a:gd name="T41" fmla="*/ 8 h 28"/>
                        <a:gd name="T42" fmla="*/ 13 w 25"/>
                        <a:gd name="T43" fmla="*/ 6 h 28"/>
                        <a:gd name="T44" fmla="*/ 16 w 25"/>
                        <a:gd name="T45" fmla="*/ 4 h 28"/>
                        <a:gd name="T46" fmla="*/ 24 w 25"/>
                        <a:gd name="T47" fmla="*/ 0 h 28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w 25"/>
                        <a:gd name="T73" fmla="*/ 0 h 28"/>
                        <a:gd name="T74" fmla="*/ 25 w 25"/>
                        <a:gd name="T75" fmla="*/ 28 h 28"/>
                      </a:gdLst>
                      <a:ahLst/>
                      <a:cxnLst>
                        <a:cxn ang="T48">
                          <a:pos x="T0" y="T1"/>
                        </a:cxn>
                        <a:cxn ang="T49">
                          <a:pos x="T2" y="T3"/>
                        </a:cxn>
                        <a:cxn ang="T50">
                          <a:pos x="T4" y="T5"/>
                        </a:cxn>
                        <a:cxn ang="T51">
                          <a:pos x="T6" y="T7"/>
                        </a:cxn>
                        <a:cxn ang="T52">
                          <a:pos x="T8" y="T9"/>
                        </a:cxn>
                        <a:cxn ang="T53">
                          <a:pos x="T10" y="T11"/>
                        </a:cxn>
                        <a:cxn ang="T54">
                          <a:pos x="T12" y="T13"/>
                        </a:cxn>
                        <a:cxn ang="T55">
                          <a:pos x="T14" y="T15"/>
                        </a:cxn>
                        <a:cxn ang="T56">
                          <a:pos x="T16" y="T17"/>
                        </a:cxn>
                        <a:cxn ang="T57">
                          <a:pos x="T18" y="T19"/>
                        </a:cxn>
                        <a:cxn ang="T58">
                          <a:pos x="T20" y="T21"/>
                        </a:cxn>
                        <a:cxn ang="T59">
                          <a:pos x="T22" y="T23"/>
                        </a:cxn>
                        <a:cxn ang="T60">
                          <a:pos x="T24" y="T25"/>
                        </a:cxn>
                        <a:cxn ang="T61">
                          <a:pos x="T26" y="T27"/>
                        </a:cxn>
                        <a:cxn ang="T62">
                          <a:pos x="T28" y="T29"/>
                        </a:cxn>
                        <a:cxn ang="T63">
                          <a:pos x="T30" y="T31"/>
                        </a:cxn>
                        <a:cxn ang="T64">
                          <a:pos x="T32" y="T33"/>
                        </a:cxn>
                        <a:cxn ang="T65">
                          <a:pos x="T34" y="T35"/>
                        </a:cxn>
                        <a:cxn ang="T66">
                          <a:pos x="T36" y="T37"/>
                        </a:cxn>
                        <a:cxn ang="T67">
                          <a:pos x="T38" y="T39"/>
                        </a:cxn>
                        <a:cxn ang="T68">
                          <a:pos x="T40" y="T41"/>
                        </a:cxn>
                        <a:cxn ang="T69">
                          <a:pos x="T42" y="T43"/>
                        </a:cxn>
                        <a:cxn ang="T70">
                          <a:pos x="T44" y="T45"/>
                        </a:cxn>
                        <a:cxn ang="T71">
                          <a:pos x="T46" y="T47"/>
                        </a:cxn>
                      </a:cxnLst>
                      <a:rect l="T72" t="T73" r="T74" b="T75"/>
                      <a:pathLst>
                        <a:path w="25" h="28">
                          <a:moveTo>
                            <a:pt x="24" y="0"/>
                          </a:moveTo>
                          <a:lnTo>
                            <a:pt x="19" y="2"/>
                          </a:lnTo>
                          <a:lnTo>
                            <a:pt x="15" y="3"/>
                          </a:lnTo>
                          <a:lnTo>
                            <a:pt x="12" y="4"/>
                          </a:lnTo>
                          <a:lnTo>
                            <a:pt x="10" y="5"/>
                          </a:lnTo>
                          <a:lnTo>
                            <a:pt x="7" y="7"/>
                          </a:lnTo>
                          <a:lnTo>
                            <a:pt x="4" y="9"/>
                          </a:lnTo>
                          <a:lnTo>
                            <a:pt x="2" y="11"/>
                          </a:lnTo>
                          <a:lnTo>
                            <a:pt x="1" y="13"/>
                          </a:lnTo>
                          <a:lnTo>
                            <a:pt x="0" y="15"/>
                          </a:lnTo>
                          <a:lnTo>
                            <a:pt x="0" y="17"/>
                          </a:lnTo>
                          <a:lnTo>
                            <a:pt x="0" y="16"/>
                          </a:lnTo>
                          <a:lnTo>
                            <a:pt x="0" y="18"/>
                          </a:lnTo>
                          <a:lnTo>
                            <a:pt x="0" y="22"/>
                          </a:lnTo>
                          <a:lnTo>
                            <a:pt x="1" y="24"/>
                          </a:lnTo>
                          <a:lnTo>
                            <a:pt x="2" y="27"/>
                          </a:lnTo>
                          <a:lnTo>
                            <a:pt x="3" y="22"/>
                          </a:lnTo>
                          <a:lnTo>
                            <a:pt x="5" y="18"/>
                          </a:lnTo>
                          <a:lnTo>
                            <a:pt x="7" y="14"/>
                          </a:lnTo>
                          <a:lnTo>
                            <a:pt x="8" y="10"/>
                          </a:lnTo>
                          <a:lnTo>
                            <a:pt x="11" y="8"/>
                          </a:lnTo>
                          <a:lnTo>
                            <a:pt x="13" y="6"/>
                          </a:lnTo>
                          <a:lnTo>
                            <a:pt x="16" y="4"/>
                          </a:lnTo>
                          <a:lnTo>
                            <a:pt x="24" y="0"/>
                          </a:lnTo>
                        </a:path>
                      </a:pathLst>
                    </a:custGeom>
                    <a:solidFill>
                      <a:srgbClr val="80604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12700" cap="rnd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fr-FR" sz="2215"/>
                    </a:p>
                  </p:txBody>
                </p:sp>
              </p:grpSp>
            </p:grpSp>
            <p:sp>
              <p:nvSpPr>
                <p:cNvPr id="45227" name="Freeform 30"/>
                <p:cNvSpPr>
                  <a:spLocks/>
                </p:cNvSpPr>
                <p:nvPr/>
              </p:nvSpPr>
              <p:spPr bwMode="auto">
                <a:xfrm>
                  <a:off x="3716" y="2356"/>
                  <a:ext cx="33" cy="76"/>
                </a:xfrm>
                <a:custGeom>
                  <a:avLst/>
                  <a:gdLst>
                    <a:gd name="T0" fmla="*/ 32 w 33"/>
                    <a:gd name="T1" fmla="*/ 0 h 76"/>
                    <a:gd name="T2" fmla="*/ 6 w 33"/>
                    <a:gd name="T3" fmla="*/ 48 h 76"/>
                    <a:gd name="T4" fmla="*/ 0 w 33"/>
                    <a:gd name="T5" fmla="*/ 75 h 76"/>
                    <a:gd name="T6" fmla="*/ 10 w 33"/>
                    <a:gd name="T7" fmla="*/ 46 h 76"/>
                    <a:gd name="T8" fmla="*/ 32 w 33"/>
                    <a:gd name="T9" fmla="*/ 0 h 7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3"/>
                    <a:gd name="T16" fmla="*/ 0 h 76"/>
                    <a:gd name="T17" fmla="*/ 33 w 33"/>
                    <a:gd name="T18" fmla="*/ 76 h 7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3" h="76">
                      <a:moveTo>
                        <a:pt x="32" y="0"/>
                      </a:moveTo>
                      <a:lnTo>
                        <a:pt x="6" y="48"/>
                      </a:lnTo>
                      <a:lnTo>
                        <a:pt x="0" y="75"/>
                      </a:lnTo>
                      <a:lnTo>
                        <a:pt x="10" y="46"/>
                      </a:lnTo>
                      <a:lnTo>
                        <a:pt x="32" y="0"/>
                      </a:lnTo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228" name="Freeform 31"/>
                <p:cNvSpPr>
                  <a:spLocks/>
                </p:cNvSpPr>
                <p:nvPr/>
              </p:nvSpPr>
              <p:spPr bwMode="auto">
                <a:xfrm>
                  <a:off x="3682" y="2411"/>
                  <a:ext cx="17" cy="32"/>
                </a:xfrm>
                <a:custGeom>
                  <a:avLst/>
                  <a:gdLst>
                    <a:gd name="T0" fmla="*/ 8 w 17"/>
                    <a:gd name="T1" fmla="*/ 0 h 32"/>
                    <a:gd name="T2" fmla="*/ 8 w 17"/>
                    <a:gd name="T3" fmla="*/ 24 h 32"/>
                    <a:gd name="T4" fmla="*/ 16 w 17"/>
                    <a:gd name="T5" fmla="*/ 31 h 32"/>
                    <a:gd name="T6" fmla="*/ 4 w 17"/>
                    <a:gd name="T7" fmla="*/ 25 h 32"/>
                    <a:gd name="T8" fmla="*/ 0 w 17"/>
                    <a:gd name="T9" fmla="*/ 28 h 32"/>
                    <a:gd name="T10" fmla="*/ 2 w 17"/>
                    <a:gd name="T11" fmla="*/ 20 h 32"/>
                    <a:gd name="T12" fmla="*/ 4 w 17"/>
                    <a:gd name="T13" fmla="*/ 5 h 32"/>
                    <a:gd name="T14" fmla="*/ 8 w 17"/>
                    <a:gd name="T15" fmla="*/ 0 h 3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7"/>
                    <a:gd name="T25" fmla="*/ 0 h 32"/>
                    <a:gd name="T26" fmla="*/ 17 w 17"/>
                    <a:gd name="T27" fmla="*/ 32 h 3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7" h="32">
                      <a:moveTo>
                        <a:pt x="8" y="0"/>
                      </a:moveTo>
                      <a:lnTo>
                        <a:pt x="8" y="24"/>
                      </a:lnTo>
                      <a:lnTo>
                        <a:pt x="16" y="31"/>
                      </a:lnTo>
                      <a:lnTo>
                        <a:pt x="4" y="25"/>
                      </a:lnTo>
                      <a:lnTo>
                        <a:pt x="0" y="28"/>
                      </a:lnTo>
                      <a:lnTo>
                        <a:pt x="2" y="20"/>
                      </a:lnTo>
                      <a:lnTo>
                        <a:pt x="4" y="5"/>
                      </a:lnTo>
                      <a:lnTo>
                        <a:pt x="8" y="0"/>
                      </a:lnTo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</p:grpSp>
          <p:sp>
            <p:nvSpPr>
              <p:cNvPr id="45222" name="Freeform 32"/>
              <p:cNvSpPr>
                <a:spLocks/>
              </p:cNvSpPr>
              <p:nvPr/>
            </p:nvSpPr>
            <p:spPr bwMode="auto">
              <a:xfrm>
                <a:off x="3667" y="2459"/>
                <a:ext cx="19" cy="35"/>
              </a:xfrm>
              <a:custGeom>
                <a:avLst/>
                <a:gdLst>
                  <a:gd name="T0" fmla="*/ 10 w 19"/>
                  <a:gd name="T1" fmla="*/ 0 h 35"/>
                  <a:gd name="T2" fmla="*/ 18 w 19"/>
                  <a:gd name="T3" fmla="*/ 17 h 35"/>
                  <a:gd name="T4" fmla="*/ 18 w 19"/>
                  <a:gd name="T5" fmla="*/ 34 h 35"/>
                  <a:gd name="T6" fmla="*/ 15 w 19"/>
                  <a:gd name="T7" fmla="*/ 15 h 35"/>
                  <a:gd name="T8" fmla="*/ 10 w 19"/>
                  <a:gd name="T9" fmla="*/ 7 h 35"/>
                  <a:gd name="T10" fmla="*/ 0 w 19"/>
                  <a:gd name="T11" fmla="*/ 14 h 35"/>
                  <a:gd name="T12" fmla="*/ 6 w 19"/>
                  <a:gd name="T13" fmla="*/ 8 h 35"/>
                  <a:gd name="T14" fmla="*/ 10 w 19"/>
                  <a:gd name="T15" fmla="*/ 0 h 3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9"/>
                  <a:gd name="T25" fmla="*/ 0 h 35"/>
                  <a:gd name="T26" fmla="*/ 19 w 19"/>
                  <a:gd name="T27" fmla="*/ 35 h 3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9" h="35">
                    <a:moveTo>
                      <a:pt x="10" y="0"/>
                    </a:moveTo>
                    <a:lnTo>
                      <a:pt x="18" y="17"/>
                    </a:lnTo>
                    <a:lnTo>
                      <a:pt x="18" y="34"/>
                    </a:lnTo>
                    <a:lnTo>
                      <a:pt x="15" y="15"/>
                    </a:lnTo>
                    <a:lnTo>
                      <a:pt x="10" y="7"/>
                    </a:lnTo>
                    <a:lnTo>
                      <a:pt x="0" y="14"/>
                    </a:lnTo>
                    <a:lnTo>
                      <a:pt x="6" y="8"/>
                    </a:lnTo>
                    <a:lnTo>
                      <a:pt x="10" y="0"/>
                    </a:lnTo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</p:grpSp>
        <p:sp>
          <p:nvSpPr>
            <p:cNvPr id="45208" name="Freeform 33"/>
            <p:cNvSpPr>
              <a:spLocks/>
            </p:cNvSpPr>
            <p:nvPr/>
          </p:nvSpPr>
          <p:spPr bwMode="auto">
            <a:xfrm>
              <a:off x="3564" y="2518"/>
              <a:ext cx="17" cy="23"/>
            </a:xfrm>
            <a:custGeom>
              <a:avLst/>
              <a:gdLst>
                <a:gd name="T0" fmla="*/ 12 w 17"/>
                <a:gd name="T1" fmla="*/ 0 h 23"/>
                <a:gd name="T2" fmla="*/ 0 w 17"/>
                <a:gd name="T3" fmla="*/ 18 h 23"/>
                <a:gd name="T4" fmla="*/ 0 w 17"/>
                <a:gd name="T5" fmla="*/ 22 h 23"/>
                <a:gd name="T6" fmla="*/ 4 w 17"/>
                <a:gd name="T7" fmla="*/ 19 h 23"/>
                <a:gd name="T8" fmla="*/ 16 w 17"/>
                <a:gd name="T9" fmla="*/ 1 h 23"/>
                <a:gd name="T10" fmla="*/ 14 w 17"/>
                <a:gd name="T11" fmla="*/ 1 h 23"/>
                <a:gd name="T12" fmla="*/ 12 w 17"/>
                <a:gd name="T13" fmla="*/ 0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23"/>
                <a:gd name="T23" fmla="*/ 17 w 17"/>
                <a:gd name="T24" fmla="*/ 23 h 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23">
                  <a:moveTo>
                    <a:pt x="12" y="0"/>
                  </a:moveTo>
                  <a:lnTo>
                    <a:pt x="0" y="18"/>
                  </a:lnTo>
                  <a:lnTo>
                    <a:pt x="0" y="22"/>
                  </a:lnTo>
                  <a:lnTo>
                    <a:pt x="4" y="19"/>
                  </a:lnTo>
                  <a:lnTo>
                    <a:pt x="16" y="1"/>
                  </a:lnTo>
                  <a:lnTo>
                    <a:pt x="14" y="1"/>
                  </a:lnTo>
                  <a:lnTo>
                    <a:pt x="12" y="0"/>
                  </a:lnTo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fr-FR" sz="2215"/>
            </a:p>
          </p:txBody>
        </p:sp>
        <p:grpSp>
          <p:nvGrpSpPr>
            <p:cNvPr id="45209" name="Group 34"/>
            <p:cNvGrpSpPr>
              <a:grpSpLocks/>
            </p:cNvGrpSpPr>
            <p:nvPr/>
          </p:nvGrpSpPr>
          <p:grpSpPr bwMode="auto">
            <a:xfrm>
              <a:off x="3563" y="2493"/>
              <a:ext cx="56" cy="46"/>
              <a:chOff x="3563" y="2493"/>
              <a:chExt cx="56" cy="46"/>
            </a:xfrm>
          </p:grpSpPr>
          <p:grpSp>
            <p:nvGrpSpPr>
              <p:cNvPr id="45210" name="Group 35"/>
              <p:cNvGrpSpPr>
                <a:grpSpLocks/>
              </p:cNvGrpSpPr>
              <p:nvPr/>
            </p:nvGrpSpPr>
            <p:grpSpPr bwMode="auto">
              <a:xfrm>
                <a:off x="3563" y="2493"/>
                <a:ext cx="56" cy="46"/>
                <a:chOff x="3563" y="2493"/>
                <a:chExt cx="56" cy="46"/>
              </a:xfrm>
            </p:grpSpPr>
            <p:sp>
              <p:nvSpPr>
                <p:cNvPr id="45212" name="Freeform 36"/>
                <p:cNvSpPr>
                  <a:spLocks/>
                </p:cNvSpPr>
                <p:nvPr/>
              </p:nvSpPr>
              <p:spPr bwMode="auto">
                <a:xfrm>
                  <a:off x="3563" y="2498"/>
                  <a:ext cx="49" cy="41"/>
                </a:xfrm>
                <a:custGeom>
                  <a:avLst/>
                  <a:gdLst>
                    <a:gd name="T0" fmla="*/ 35 w 49"/>
                    <a:gd name="T1" fmla="*/ 5 h 41"/>
                    <a:gd name="T2" fmla="*/ 32 w 49"/>
                    <a:gd name="T3" fmla="*/ 6 h 41"/>
                    <a:gd name="T4" fmla="*/ 30 w 49"/>
                    <a:gd name="T5" fmla="*/ 5 h 41"/>
                    <a:gd name="T6" fmla="*/ 26 w 49"/>
                    <a:gd name="T7" fmla="*/ 3 h 41"/>
                    <a:gd name="T8" fmla="*/ 24 w 49"/>
                    <a:gd name="T9" fmla="*/ 2 h 41"/>
                    <a:gd name="T10" fmla="*/ 19 w 49"/>
                    <a:gd name="T11" fmla="*/ 1 h 41"/>
                    <a:gd name="T12" fmla="*/ 16 w 49"/>
                    <a:gd name="T13" fmla="*/ 0 h 41"/>
                    <a:gd name="T14" fmla="*/ 7 w 49"/>
                    <a:gd name="T15" fmla="*/ 2 h 41"/>
                    <a:gd name="T16" fmla="*/ 5 w 49"/>
                    <a:gd name="T17" fmla="*/ 3 h 41"/>
                    <a:gd name="T18" fmla="*/ 4 w 49"/>
                    <a:gd name="T19" fmla="*/ 4 h 41"/>
                    <a:gd name="T20" fmla="*/ 3 w 49"/>
                    <a:gd name="T21" fmla="*/ 6 h 41"/>
                    <a:gd name="T22" fmla="*/ 2 w 49"/>
                    <a:gd name="T23" fmla="*/ 8 h 41"/>
                    <a:gd name="T24" fmla="*/ 1 w 49"/>
                    <a:gd name="T25" fmla="*/ 12 h 41"/>
                    <a:gd name="T26" fmla="*/ 0 w 49"/>
                    <a:gd name="T27" fmla="*/ 17 h 41"/>
                    <a:gd name="T28" fmla="*/ 0 w 49"/>
                    <a:gd name="T29" fmla="*/ 22 h 41"/>
                    <a:gd name="T30" fmla="*/ 0 w 49"/>
                    <a:gd name="T31" fmla="*/ 25 h 41"/>
                    <a:gd name="T32" fmla="*/ 0 w 49"/>
                    <a:gd name="T33" fmla="*/ 27 h 41"/>
                    <a:gd name="T34" fmla="*/ 0 w 49"/>
                    <a:gd name="T35" fmla="*/ 29 h 41"/>
                    <a:gd name="T36" fmla="*/ 0 w 49"/>
                    <a:gd name="T37" fmla="*/ 30 h 41"/>
                    <a:gd name="T38" fmla="*/ 1 w 49"/>
                    <a:gd name="T39" fmla="*/ 32 h 41"/>
                    <a:gd name="T40" fmla="*/ 5 w 49"/>
                    <a:gd name="T41" fmla="*/ 36 h 41"/>
                    <a:gd name="T42" fmla="*/ 8 w 49"/>
                    <a:gd name="T43" fmla="*/ 37 h 41"/>
                    <a:gd name="T44" fmla="*/ 11 w 49"/>
                    <a:gd name="T45" fmla="*/ 39 h 41"/>
                    <a:gd name="T46" fmla="*/ 13 w 49"/>
                    <a:gd name="T47" fmla="*/ 40 h 41"/>
                    <a:gd name="T48" fmla="*/ 15 w 49"/>
                    <a:gd name="T49" fmla="*/ 39 h 41"/>
                    <a:gd name="T50" fmla="*/ 15 w 49"/>
                    <a:gd name="T51" fmla="*/ 38 h 41"/>
                    <a:gd name="T52" fmla="*/ 17 w 49"/>
                    <a:gd name="T53" fmla="*/ 38 h 41"/>
                    <a:gd name="T54" fmla="*/ 19 w 49"/>
                    <a:gd name="T55" fmla="*/ 38 h 41"/>
                    <a:gd name="T56" fmla="*/ 22 w 49"/>
                    <a:gd name="T57" fmla="*/ 39 h 41"/>
                    <a:gd name="T58" fmla="*/ 24 w 49"/>
                    <a:gd name="T59" fmla="*/ 39 h 41"/>
                    <a:gd name="T60" fmla="*/ 24 w 49"/>
                    <a:gd name="T61" fmla="*/ 37 h 41"/>
                    <a:gd name="T62" fmla="*/ 24 w 49"/>
                    <a:gd name="T63" fmla="*/ 36 h 41"/>
                    <a:gd name="T64" fmla="*/ 26 w 49"/>
                    <a:gd name="T65" fmla="*/ 37 h 41"/>
                    <a:gd name="T66" fmla="*/ 28 w 49"/>
                    <a:gd name="T67" fmla="*/ 37 h 41"/>
                    <a:gd name="T68" fmla="*/ 29 w 49"/>
                    <a:gd name="T69" fmla="*/ 36 h 41"/>
                    <a:gd name="T70" fmla="*/ 29 w 49"/>
                    <a:gd name="T71" fmla="*/ 34 h 41"/>
                    <a:gd name="T72" fmla="*/ 30 w 49"/>
                    <a:gd name="T73" fmla="*/ 32 h 41"/>
                    <a:gd name="T74" fmla="*/ 33 w 49"/>
                    <a:gd name="T75" fmla="*/ 33 h 41"/>
                    <a:gd name="T76" fmla="*/ 35 w 49"/>
                    <a:gd name="T77" fmla="*/ 33 h 41"/>
                    <a:gd name="T78" fmla="*/ 37 w 49"/>
                    <a:gd name="T79" fmla="*/ 32 h 41"/>
                    <a:gd name="T80" fmla="*/ 39 w 49"/>
                    <a:gd name="T81" fmla="*/ 31 h 41"/>
                    <a:gd name="T82" fmla="*/ 40 w 49"/>
                    <a:gd name="T83" fmla="*/ 30 h 41"/>
                    <a:gd name="T84" fmla="*/ 42 w 49"/>
                    <a:gd name="T85" fmla="*/ 28 h 41"/>
                    <a:gd name="T86" fmla="*/ 47 w 49"/>
                    <a:gd name="T87" fmla="*/ 27 h 41"/>
                    <a:gd name="T88" fmla="*/ 47 w 49"/>
                    <a:gd name="T89" fmla="*/ 21 h 41"/>
                    <a:gd name="T90" fmla="*/ 48 w 49"/>
                    <a:gd name="T91" fmla="*/ 16 h 41"/>
                    <a:gd name="T92" fmla="*/ 46 w 49"/>
                    <a:gd name="T93" fmla="*/ 12 h 41"/>
                    <a:gd name="T94" fmla="*/ 45 w 49"/>
                    <a:gd name="T95" fmla="*/ 9 h 41"/>
                    <a:gd name="T96" fmla="*/ 43 w 49"/>
                    <a:gd name="T97" fmla="*/ 7 h 41"/>
                    <a:gd name="T98" fmla="*/ 40 w 49"/>
                    <a:gd name="T99" fmla="*/ 6 h 41"/>
                    <a:gd name="T100" fmla="*/ 37 w 49"/>
                    <a:gd name="T101" fmla="*/ 5 h 41"/>
                    <a:gd name="T102" fmla="*/ 35 w 49"/>
                    <a:gd name="T103" fmla="*/ 5 h 41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9"/>
                    <a:gd name="T157" fmla="*/ 0 h 41"/>
                    <a:gd name="T158" fmla="*/ 49 w 49"/>
                    <a:gd name="T159" fmla="*/ 41 h 41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9" h="41">
                      <a:moveTo>
                        <a:pt x="35" y="5"/>
                      </a:moveTo>
                      <a:lnTo>
                        <a:pt x="32" y="6"/>
                      </a:lnTo>
                      <a:lnTo>
                        <a:pt x="30" y="5"/>
                      </a:lnTo>
                      <a:lnTo>
                        <a:pt x="26" y="3"/>
                      </a:lnTo>
                      <a:lnTo>
                        <a:pt x="24" y="2"/>
                      </a:lnTo>
                      <a:lnTo>
                        <a:pt x="19" y="1"/>
                      </a:lnTo>
                      <a:lnTo>
                        <a:pt x="16" y="0"/>
                      </a:lnTo>
                      <a:lnTo>
                        <a:pt x="7" y="2"/>
                      </a:lnTo>
                      <a:lnTo>
                        <a:pt x="5" y="3"/>
                      </a:lnTo>
                      <a:lnTo>
                        <a:pt x="4" y="4"/>
                      </a:lnTo>
                      <a:lnTo>
                        <a:pt x="3" y="6"/>
                      </a:lnTo>
                      <a:lnTo>
                        <a:pt x="2" y="8"/>
                      </a:lnTo>
                      <a:lnTo>
                        <a:pt x="1" y="12"/>
                      </a:lnTo>
                      <a:lnTo>
                        <a:pt x="0" y="17"/>
                      </a:lnTo>
                      <a:lnTo>
                        <a:pt x="0" y="22"/>
                      </a:lnTo>
                      <a:lnTo>
                        <a:pt x="0" y="25"/>
                      </a:lnTo>
                      <a:lnTo>
                        <a:pt x="0" y="27"/>
                      </a:lnTo>
                      <a:lnTo>
                        <a:pt x="0" y="29"/>
                      </a:lnTo>
                      <a:lnTo>
                        <a:pt x="0" y="30"/>
                      </a:lnTo>
                      <a:lnTo>
                        <a:pt x="1" y="32"/>
                      </a:lnTo>
                      <a:lnTo>
                        <a:pt x="5" y="36"/>
                      </a:lnTo>
                      <a:lnTo>
                        <a:pt x="8" y="37"/>
                      </a:lnTo>
                      <a:lnTo>
                        <a:pt x="11" y="39"/>
                      </a:lnTo>
                      <a:lnTo>
                        <a:pt x="13" y="40"/>
                      </a:lnTo>
                      <a:lnTo>
                        <a:pt x="15" y="39"/>
                      </a:lnTo>
                      <a:lnTo>
                        <a:pt x="15" y="38"/>
                      </a:lnTo>
                      <a:lnTo>
                        <a:pt x="17" y="38"/>
                      </a:lnTo>
                      <a:lnTo>
                        <a:pt x="19" y="38"/>
                      </a:lnTo>
                      <a:lnTo>
                        <a:pt x="22" y="39"/>
                      </a:lnTo>
                      <a:lnTo>
                        <a:pt x="24" y="39"/>
                      </a:lnTo>
                      <a:lnTo>
                        <a:pt x="24" y="37"/>
                      </a:lnTo>
                      <a:lnTo>
                        <a:pt x="24" y="36"/>
                      </a:lnTo>
                      <a:lnTo>
                        <a:pt x="26" y="37"/>
                      </a:lnTo>
                      <a:lnTo>
                        <a:pt x="28" y="37"/>
                      </a:lnTo>
                      <a:lnTo>
                        <a:pt x="29" y="36"/>
                      </a:lnTo>
                      <a:lnTo>
                        <a:pt x="29" y="34"/>
                      </a:lnTo>
                      <a:lnTo>
                        <a:pt x="30" y="32"/>
                      </a:lnTo>
                      <a:lnTo>
                        <a:pt x="33" y="33"/>
                      </a:lnTo>
                      <a:lnTo>
                        <a:pt x="35" y="33"/>
                      </a:lnTo>
                      <a:lnTo>
                        <a:pt x="37" y="32"/>
                      </a:lnTo>
                      <a:lnTo>
                        <a:pt x="39" y="31"/>
                      </a:lnTo>
                      <a:lnTo>
                        <a:pt x="40" y="30"/>
                      </a:lnTo>
                      <a:lnTo>
                        <a:pt x="42" y="28"/>
                      </a:lnTo>
                      <a:lnTo>
                        <a:pt x="47" y="27"/>
                      </a:lnTo>
                      <a:lnTo>
                        <a:pt x="47" y="21"/>
                      </a:lnTo>
                      <a:lnTo>
                        <a:pt x="48" y="16"/>
                      </a:lnTo>
                      <a:lnTo>
                        <a:pt x="46" y="12"/>
                      </a:lnTo>
                      <a:lnTo>
                        <a:pt x="45" y="9"/>
                      </a:lnTo>
                      <a:lnTo>
                        <a:pt x="43" y="7"/>
                      </a:lnTo>
                      <a:lnTo>
                        <a:pt x="40" y="6"/>
                      </a:lnTo>
                      <a:lnTo>
                        <a:pt x="37" y="5"/>
                      </a:lnTo>
                      <a:lnTo>
                        <a:pt x="35" y="5"/>
                      </a:lnTo>
                    </a:path>
                  </a:pathLst>
                </a:custGeom>
                <a:solidFill>
                  <a:srgbClr val="FF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213" name="Freeform 37"/>
                <p:cNvSpPr>
                  <a:spLocks/>
                </p:cNvSpPr>
                <p:nvPr/>
              </p:nvSpPr>
              <p:spPr bwMode="auto">
                <a:xfrm>
                  <a:off x="3567" y="2507"/>
                  <a:ext cx="32" cy="28"/>
                </a:xfrm>
                <a:custGeom>
                  <a:avLst/>
                  <a:gdLst>
                    <a:gd name="T0" fmla="*/ 28 w 32"/>
                    <a:gd name="T1" fmla="*/ 11 h 28"/>
                    <a:gd name="T2" fmla="*/ 24 w 32"/>
                    <a:gd name="T3" fmla="*/ 10 h 28"/>
                    <a:gd name="T4" fmla="*/ 21 w 32"/>
                    <a:gd name="T5" fmla="*/ 8 h 28"/>
                    <a:gd name="T6" fmla="*/ 19 w 32"/>
                    <a:gd name="T7" fmla="*/ 9 h 28"/>
                    <a:gd name="T8" fmla="*/ 13 w 32"/>
                    <a:gd name="T9" fmla="*/ 11 h 28"/>
                    <a:gd name="T10" fmla="*/ 10 w 32"/>
                    <a:gd name="T11" fmla="*/ 11 h 28"/>
                    <a:gd name="T12" fmla="*/ 6 w 32"/>
                    <a:gd name="T13" fmla="*/ 10 h 28"/>
                    <a:gd name="T14" fmla="*/ 5 w 32"/>
                    <a:gd name="T15" fmla="*/ 7 h 28"/>
                    <a:gd name="T16" fmla="*/ 6 w 32"/>
                    <a:gd name="T17" fmla="*/ 5 h 28"/>
                    <a:gd name="T18" fmla="*/ 9 w 32"/>
                    <a:gd name="T19" fmla="*/ 4 h 28"/>
                    <a:gd name="T20" fmla="*/ 13 w 32"/>
                    <a:gd name="T21" fmla="*/ 4 h 28"/>
                    <a:gd name="T22" fmla="*/ 18 w 32"/>
                    <a:gd name="T23" fmla="*/ 1 h 28"/>
                    <a:gd name="T24" fmla="*/ 13 w 32"/>
                    <a:gd name="T25" fmla="*/ 0 h 28"/>
                    <a:gd name="T26" fmla="*/ 9 w 32"/>
                    <a:gd name="T27" fmla="*/ 0 h 28"/>
                    <a:gd name="T28" fmla="*/ 6 w 32"/>
                    <a:gd name="T29" fmla="*/ 2 h 28"/>
                    <a:gd name="T30" fmla="*/ 4 w 32"/>
                    <a:gd name="T31" fmla="*/ 2 h 28"/>
                    <a:gd name="T32" fmla="*/ 3 w 32"/>
                    <a:gd name="T33" fmla="*/ 3 h 28"/>
                    <a:gd name="T34" fmla="*/ 3 w 32"/>
                    <a:gd name="T35" fmla="*/ 10 h 28"/>
                    <a:gd name="T36" fmla="*/ 1 w 32"/>
                    <a:gd name="T37" fmla="*/ 12 h 28"/>
                    <a:gd name="T38" fmla="*/ 1 w 32"/>
                    <a:gd name="T39" fmla="*/ 13 h 28"/>
                    <a:gd name="T40" fmla="*/ 0 w 32"/>
                    <a:gd name="T41" fmla="*/ 18 h 28"/>
                    <a:gd name="T42" fmla="*/ 4 w 32"/>
                    <a:gd name="T43" fmla="*/ 17 h 28"/>
                    <a:gd name="T44" fmla="*/ 6 w 32"/>
                    <a:gd name="T45" fmla="*/ 20 h 28"/>
                    <a:gd name="T46" fmla="*/ 7 w 32"/>
                    <a:gd name="T47" fmla="*/ 21 h 28"/>
                    <a:gd name="T48" fmla="*/ 9 w 32"/>
                    <a:gd name="T49" fmla="*/ 22 h 28"/>
                    <a:gd name="T50" fmla="*/ 10 w 32"/>
                    <a:gd name="T51" fmla="*/ 26 h 28"/>
                    <a:gd name="T52" fmla="*/ 11 w 32"/>
                    <a:gd name="T53" fmla="*/ 25 h 28"/>
                    <a:gd name="T54" fmla="*/ 10 w 32"/>
                    <a:gd name="T55" fmla="*/ 21 h 28"/>
                    <a:gd name="T56" fmla="*/ 12 w 32"/>
                    <a:gd name="T57" fmla="*/ 20 h 28"/>
                    <a:gd name="T58" fmla="*/ 16 w 32"/>
                    <a:gd name="T59" fmla="*/ 20 h 28"/>
                    <a:gd name="T60" fmla="*/ 20 w 32"/>
                    <a:gd name="T61" fmla="*/ 18 h 28"/>
                    <a:gd name="T62" fmla="*/ 23 w 32"/>
                    <a:gd name="T63" fmla="*/ 18 h 28"/>
                    <a:gd name="T64" fmla="*/ 25 w 32"/>
                    <a:gd name="T65" fmla="*/ 18 h 28"/>
                    <a:gd name="T66" fmla="*/ 29 w 32"/>
                    <a:gd name="T67" fmla="*/ 19 h 28"/>
                    <a:gd name="T68" fmla="*/ 25 w 32"/>
                    <a:gd name="T69" fmla="*/ 14 h 28"/>
                    <a:gd name="T70" fmla="*/ 27 w 32"/>
                    <a:gd name="T71" fmla="*/ 11 h 28"/>
                    <a:gd name="T72" fmla="*/ 31 w 32"/>
                    <a:gd name="T73" fmla="*/ 9 h 2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32"/>
                    <a:gd name="T112" fmla="*/ 0 h 28"/>
                    <a:gd name="T113" fmla="*/ 32 w 32"/>
                    <a:gd name="T114" fmla="*/ 28 h 28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32" h="28">
                      <a:moveTo>
                        <a:pt x="31" y="9"/>
                      </a:moveTo>
                      <a:lnTo>
                        <a:pt x="28" y="11"/>
                      </a:lnTo>
                      <a:lnTo>
                        <a:pt x="26" y="11"/>
                      </a:lnTo>
                      <a:lnTo>
                        <a:pt x="24" y="10"/>
                      </a:lnTo>
                      <a:lnTo>
                        <a:pt x="22" y="9"/>
                      </a:lnTo>
                      <a:lnTo>
                        <a:pt x="21" y="8"/>
                      </a:lnTo>
                      <a:lnTo>
                        <a:pt x="20" y="8"/>
                      </a:lnTo>
                      <a:lnTo>
                        <a:pt x="19" y="9"/>
                      </a:lnTo>
                      <a:lnTo>
                        <a:pt x="16" y="10"/>
                      </a:lnTo>
                      <a:lnTo>
                        <a:pt x="13" y="11"/>
                      </a:lnTo>
                      <a:lnTo>
                        <a:pt x="11" y="11"/>
                      </a:lnTo>
                      <a:lnTo>
                        <a:pt x="10" y="11"/>
                      </a:lnTo>
                      <a:lnTo>
                        <a:pt x="8" y="11"/>
                      </a:lnTo>
                      <a:lnTo>
                        <a:pt x="6" y="10"/>
                      </a:lnTo>
                      <a:lnTo>
                        <a:pt x="6" y="9"/>
                      </a:lnTo>
                      <a:lnTo>
                        <a:pt x="5" y="7"/>
                      </a:lnTo>
                      <a:lnTo>
                        <a:pt x="5" y="6"/>
                      </a:lnTo>
                      <a:lnTo>
                        <a:pt x="6" y="5"/>
                      </a:lnTo>
                      <a:lnTo>
                        <a:pt x="7" y="5"/>
                      </a:lnTo>
                      <a:lnTo>
                        <a:pt x="9" y="4"/>
                      </a:lnTo>
                      <a:lnTo>
                        <a:pt x="11" y="4"/>
                      </a:lnTo>
                      <a:lnTo>
                        <a:pt x="13" y="4"/>
                      </a:lnTo>
                      <a:lnTo>
                        <a:pt x="16" y="2"/>
                      </a:lnTo>
                      <a:lnTo>
                        <a:pt x="18" y="1"/>
                      </a:lnTo>
                      <a:lnTo>
                        <a:pt x="15" y="1"/>
                      </a:lnTo>
                      <a:lnTo>
                        <a:pt x="13" y="0"/>
                      </a:lnTo>
                      <a:lnTo>
                        <a:pt x="10" y="0"/>
                      </a:lnTo>
                      <a:lnTo>
                        <a:pt x="9" y="0"/>
                      </a:lnTo>
                      <a:lnTo>
                        <a:pt x="7" y="2"/>
                      </a:lnTo>
                      <a:lnTo>
                        <a:pt x="6" y="2"/>
                      </a:lnTo>
                      <a:lnTo>
                        <a:pt x="3" y="0"/>
                      </a:lnTo>
                      <a:lnTo>
                        <a:pt x="4" y="2"/>
                      </a:lnTo>
                      <a:lnTo>
                        <a:pt x="5" y="3"/>
                      </a:lnTo>
                      <a:lnTo>
                        <a:pt x="3" y="3"/>
                      </a:lnTo>
                      <a:lnTo>
                        <a:pt x="5" y="4"/>
                      </a:lnTo>
                      <a:lnTo>
                        <a:pt x="3" y="10"/>
                      </a:lnTo>
                      <a:lnTo>
                        <a:pt x="2" y="11"/>
                      </a:lnTo>
                      <a:lnTo>
                        <a:pt x="1" y="12"/>
                      </a:lnTo>
                      <a:lnTo>
                        <a:pt x="0" y="13"/>
                      </a:lnTo>
                      <a:lnTo>
                        <a:pt x="1" y="13"/>
                      </a:lnTo>
                      <a:lnTo>
                        <a:pt x="1" y="15"/>
                      </a:lnTo>
                      <a:lnTo>
                        <a:pt x="0" y="18"/>
                      </a:lnTo>
                      <a:lnTo>
                        <a:pt x="0" y="20"/>
                      </a:lnTo>
                      <a:lnTo>
                        <a:pt x="4" y="17"/>
                      </a:lnTo>
                      <a:lnTo>
                        <a:pt x="6" y="18"/>
                      </a:lnTo>
                      <a:lnTo>
                        <a:pt x="6" y="20"/>
                      </a:lnTo>
                      <a:lnTo>
                        <a:pt x="3" y="21"/>
                      </a:lnTo>
                      <a:lnTo>
                        <a:pt x="7" y="21"/>
                      </a:lnTo>
                      <a:lnTo>
                        <a:pt x="8" y="21"/>
                      </a:lnTo>
                      <a:lnTo>
                        <a:pt x="9" y="22"/>
                      </a:lnTo>
                      <a:lnTo>
                        <a:pt x="10" y="24"/>
                      </a:lnTo>
                      <a:lnTo>
                        <a:pt x="10" y="26"/>
                      </a:lnTo>
                      <a:lnTo>
                        <a:pt x="11" y="27"/>
                      </a:lnTo>
                      <a:lnTo>
                        <a:pt x="11" y="25"/>
                      </a:lnTo>
                      <a:lnTo>
                        <a:pt x="10" y="23"/>
                      </a:lnTo>
                      <a:lnTo>
                        <a:pt x="10" y="21"/>
                      </a:lnTo>
                      <a:lnTo>
                        <a:pt x="10" y="20"/>
                      </a:lnTo>
                      <a:lnTo>
                        <a:pt x="12" y="20"/>
                      </a:lnTo>
                      <a:lnTo>
                        <a:pt x="13" y="20"/>
                      </a:lnTo>
                      <a:lnTo>
                        <a:pt x="16" y="20"/>
                      </a:lnTo>
                      <a:lnTo>
                        <a:pt x="18" y="19"/>
                      </a:lnTo>
                      <a:lnTo>
                        <a:pt x="20" y="18"/>
                      </a:lnTo>
                      <a:lnTo>
                        <a:pt x="21" y="18"/>
                      </a:lnTo>
                      <a:lnTo>
                        <a:pt x="23" y="18"/>
                      </a:lnTo>
                      <a:lnTo>
                        <a:pt x="23" y="17"/>
                      </a:lnTo>
                      <a:lnTo>
                        <a:pt x="25" y="18"/>
                      </a:lnTo>
                      <a:lnTo>
                        <a:pt x="24" y="16"/>
                      </a:lnTo>
                      <a:lnTo>
                        <a:pt x="29" y="19"/>
                      </a:lnTo>
                      <a:lnTo>
                        <a:pt x="28" y="17"/>
                      </a:lnTo>
                      <a:lnTo>
                        <a:pt x="25" y="14"/>
                      </a:lnTo>
                      <a:lnTo>
                        <a:pt x="25" y="13"/>
                      </a:lnTo>
                      <a:lnTo>
                        <a:pt x="27" y="11"/>
                      </a:lnTo>
                      <a:lnTo>
                        <a:pt x="29" y="11"/>
                      </a:lnTo>
                      <a:lnTo>
                        <a:pt x="31" y="9"/>
                      </a:lnTo>
                    </a:path>
                  </a:pathLst>
                </a:custGeom>
                <a:solidFill>
                  <a:srgbClr val="E0A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214" name="Freeform 38"/>
                <p:cNvSpPr>
                  <a:spLocks/>
                </p:cNvSpPr>
                <p:nvPr/>
              </p:nvSpPr>
              <p:spPr bwMode="auto">
                <a:xfrm>
                  <a:off x="3578" y="2493"/>
                  <a:ext cx="17" cy="17"/>
                </a:xfrm>
                <a:custGeom>
                  <a:avLst/>
                  <a:gdLst>
                    <a:gd name="T0" fmla="*/ 14 w 17"/>
                    <a:gd name="T1" fmla="*/ 0 h 17"/>
                    <a:gd name="T2" fmla="*/ 11 w 17"/>
                    <a:gd name="T3" fmla="*/ 1 h 17"/>
                    <a:gd name="T4" fmla="*/ 11 w 17"/>
                    <a:gd name="T5" fmla="*/ 2 h 17"/>
                    <a:gd name="T6" fmla="*/ 0 w 17"/>
                    <a:gd name="T7" fmla="*/ 16 h 17"/>
                    <a:gd name="T8" fmla="*/ 4 w 17"/>
                    <a:gd name="T9" fmla="*/ 16 h 17"/>
                    <a:gd name="T10" fmla="*/ 16 w 17"/>
                    <a:gd name="T11" fmla="*/ 3 h 17"/>
                    <a:gd name="T12" fmla="*/ 16 w 17"/>
                    <a:gd name="T13" fmla="*/ 1 h 17"/>
                    <a:gd name="T14" fmla="*/ 14 w 17"/>
                    <a:gd name="T15" fmla="*/ 0 h 1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7"/>
                    <a:gd name="T25" fmla="*/ 0 h 17"/>
                    <a:gd name="T26" fmla="*/ 17 w 17"/>
                    <a:gd name="T27" fmla="*/ 17 h 1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7" h="17">
                      <a:moveTo>
                        <a:pt x="14" y="0"/>
                      </a:moveTo>
                      <a:lnTo>
                        <a:pt x="11" y="1"/>
                      </a:lnTo>
                      <a:lnTo>
                        <a:pt x="11" y="2"/>
                      </a:lnTo>
                      <a:lnTo>
                        <a:pt x="0" y="16"/>
                      </a:lnTo>
                      <a:lnTo>
                        <a:pt x="4" y="16"/>
                      </a:lnTo>
                      <a:lnTo>
                        <a:pt x="16" y="3"/>
                      </a:lnTo>
                      <a:lnTo>
                        <a:pt x="16" y="1"/>
                      </a:lnTo>
                      <a:lnTo>
                        <a:pt x="14" y="0"/>
                      </a:lnTo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215" name="Freeform 39"/>
                <p:cNvSpPr>
                  <a:spLocks/>
                </p:cNvSpPr>
                <p:nvPr/>
              </p:nvSpPr>
              <p:spPr bwMode="auto">
                <a:xfrm>
                  <a:off x="3602" y="2509"/>
                  <a:ext cx="17" cy="17"/>
                </a:xfrm>
                <a:custGeom>
                  <a:avLst/>
                  <a:gdLst>
                    <a:gd name="T0" fmla="*/ 0 w 17"/>
                    <a:gd name="T1" fmla="*/ 0 h 17"/>
                    <a:gd name="T2" fmla="*/ 3 w 17"/>
                    <a:gd name="T3" fmla="*/ 2 h 17"/>
                    <a:gd name="T4" fmla="*/ 6 w 17"/>
                    <a:gd name="T5" fmla="*/ 3 h 17"/>
                    <a:gd name="T6" fmla="*/ 6 w 17"/>
                    <a:gd name="T7" fmla="*/ 6 h 17"/>
                    <a:gd name="T8" fmla="*/ 6 w 17"/>
                    <a:gd name="T9" fmla="*/ 8 h 17"/>
                    <a:gd name="T10" fmla="*/ 6 w 17"/>
                    <a:gd name="T11" fmla="*/ 12 h 17"/>
                    <a:gd name="T12" fmla="*/ 3 w 17"/>
                    <a:gd name="T13" fmla="*/ 16 h 17"/>
                    <a:gd name="T14" fmla="*/ 9 w 17"/>
                    <a:gd name="T15" fmla="*/ 8 h 17"/>
                    <a:gd name="T16" fmla="*/ 12 w 17"/>
                    <a:gd name="T17" fmla="*/ 6 h 17"/>
                    <a:gd name="T18" fmla="*/ 16 w 17"/>
                    <a:gd name="T19" fmla="*/ 3 h 17"/>
                    <a:gd name="T20" fmla="*/ 12 w 17"/>
                    <a:gd name="T21" fmla="*/ 3 h 17"/>
                    <a:gd name="T22" fmla="*/ 6 w 17"/>
                    <a:gd name="T23" fmla="*/ 1 h 17"/>
                    <a:gd name="T24" fmla="*/ 3 w 17"/>
                    <a:gd name="T25" fmla="*/ 0 h 17"/>
                    <a:gd name="T26" fmla="*/ 0 w 17"/>
                    <a:gd name="T27" fmla="*/ 0 h 1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7"/>
                    <a:gd name="T43" fmla="*/ 0 h 17"/>
                    <a:gd name="T44" fmla="*/ 17 w 17"/>
                    <a:gd name="T45" fmla="*/ 17 h 17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7" h="17">
                      <a:moveTo>
                        <a:pt x="0" y="0"/>
                      </a:moveTo>
                      <a:lnTo>
                        <a:pt x="3" y="2"/>
                      </a:lnTo>
                      <a:lnTo>
                        <a:pt x="6" y="3"/>
                      </a:lnTo>
                      <a:lnTo>
                        <a:pt x="6" y="6"/>
                      </a:lnTo>
                      <a:lnTo>
                        <a:pt x="6" y="8"/>
                      </a:lnTo>
                      <a:lnTo>
                        <a:pt x="6" y="12"/>
                      </a:lnTo>
                      <a:lnTo>
                        <a:pt x="3" y="16"/>
                      </a:lnTo>
                      <a:lnTo>
                        <a:pt x="9" y="8"/>
                      </a:lnTo>
                      <a:lnTo>
                        <a:pt x="12" y="6"/>
                      </a:lnTo>
                      <a:lnTo>
                        <a:pt x="16" y="3"/>
                      </a:lnTo>
                      <a:lnTo>
                        <a:pt x="12" y="3"/>
                      </a:lnTo>
                      <a:lnTo>
                        <a:pt x="6" y="1"/>
                      </a:lnTo>
                      <a:lnTo>
                        <a:pt x="3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0A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216" name="Freeform 40"/>
                <p:cNvSpPr>
                  <a:spLocks/>
                </p:cNvSpPr>
                <p:nvPr/>
              </p:nvSpPr>
              <p:spPr bwMode="auto">
                <a:xfrm>
                  <a:off x="3582" y="2494"/>
                  <a:ext cx="17" cy="17"/>
                </a:xfrm>
                <a:custGeom>
                  <a:avLst/>
                  <a:gdLst>
                    <a:gd name="T0" fmla="*/ 16 w 17"/>
                    <a:gd name="T1" fmla="*/ 1 h 17"/>
                    <a:gd name="T2" fmla="*/ 16 w 17"/>
                    <a:gd name="T3" fmla="*/ 2 h 17"/>
                    <a:gd name="T4" fmla="*/ 0 w 17"/>
                    <a:gd name="T5" fmla="*/ 16 h 17"/>
                    <a:gd name="T6" fmla="*/ 0 w 17"/>
                    <a:gd name="T7" fmla="*/ 14 h 17"/>
                    <a:gd name="T8" fmla="*/ 0 w 17"/>
                    <a:gd name="T9" fmla="*/ 12 h 17"/>
                    <a:gd name="T10" fmla="*/ 4 w 17"/>
                    <a:gd name="T11" fmla="*/ 11 h 17"/>
                    <a:gd name="T12" fmla="*/ 16 w 17"/>
                    <a:gd name="T13" fmla="*/ 2 h 17"/>
                    <a:gd name="T14" fmla="*/ 8 w 17"/>
                    <a:gd name="T15" fmla="*/ 0 h 17"/>
                    <a:gd name="T16" fmla="*/ 16 w 17"/>
                    <a:gd name="T17" fmla="*/ 1 h 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7"/>
                    <a:gd name="T29" fmla="*/ 17 w 17"/>
                    <a:gd name="T30" fmla="*/ 17 h 1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7">
                      <a:moveTo>
                        <a:pt x="16" y="1"/>
                      </a:moveTo>
                      <a:lnTo>
                        <a:pt x="16" y="2"/>
                      </a:lnTo>
                      <a:lnTo>
                        <a:pt x="0" y="16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4" y="11"/>
                      </a:lnTo>
                      <a:lnTo>
                        <a:pt x="16" y="2"/>
                      </a:lnTo>
                      <a:lnTo>
                        <a:pt x="8" y="0"/>
                      </a:lnTo>
                      <a:lnTo>
                        <a:pt x="16" y="1"/>
                      </a:lnTo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</p:grpSp>
          <p:sp>
            <p:nvSpPr>
              <p:cNvPr id="45211" name="Freeform 41"/>
              <p:cNvSpPr>
                <a:spLocks/>
              </p:cNvSpPr>
              <p:nvPr/>
            </p:nvSpPr>
            <p:spPr bwMode="auto">
              <a:xfrm>
                <a:off x="3597" y="2502"/>
                <a:ext cx="18" cy="25"/>
              </a:xfrm>
              <a:custGeom>
                <a:avLst/>
                <a:gdLst>
                  <a:gd name="T0" fmla="*/ 0 w 18"/>
                  <a:gd name="T1" fmla="*/ 1 h 25"/>
                  <a:gd name="T2" fmla="*/ 2 w 18"/>
                  <a:gd name="T3" fmla="*/ 2 h 25"/>
                  <a:gd name="T4" fmla="*/ 6 w 18"/>
                  <a:gd name="T5" fmla="*/ 5 h 25"/>
                  <a:gd name="T6" fmla="*/ 7 w 18"/>
                  <a:gd name="T7" fmla="*/ 6 h 25"/>
                  <a:gd name="T8" fmla="*/ 9 w 18"/>
                  <a:gd name="T9" fmla="*/ 8 h 25"/>
                  <a:gd name="T10" fmla="*/ 10 w 18"/>
                  <a:gd name="T11" fmla="*/ 10 h 25"/>
                  <a:gd name="T12" fmla="*/ 11 w 18"/>
                  <a:gd name="T13" fmla="*/ 13 h 25"/>
                  <a:gd name="T14" fmla="*/ 11 w 18"/>
                  <a:gd name="T15" fmla="*/ 17 h 25"/>
                  <a:gd name="T16" fmla="*/ 11 w 18"/>
                  <a:gd name="T17" fmla="*/ 21 h 25"/>
                  <a:gd name="T18" fmla="*/ 11 w 18"/>
                  <a:gd name="T19" fmla="*/ 24 h 25"/>
                  <a:gd name="T20" fmla="*/ 16 w 18"/>
                  <a:gd name="T21" fmla="*/ 24 h 25"/>
                  <a:gd name="T22" fmla="*/ 17 w 18"/>
                  <a:gd name="T23" fmla="*/ 19 h 25"/>
                  <a:gd name="T24" fmla="*/ 17 w 18"/>
                  <a:gd name="T25" fmla="*/ 16 h 25"/>
                  <a:gd name="T26" fmla="*/ 17 w 18"/>
                  <a:gd name="T27" fmla="*/ 12 h 25"/>
                  <a:gd name="T28" fmla="*/ 16 w 18"/>
                  <a:gd name="T29" fmla="*/ 9 h 25"/>
                  <a:gd name="T30" fmla="*/ 13 w 18"/>
                  <a:gd name="T31" fmla="*/ 5 h 25"/>
                  <a:gd name="T32" fmla="*/ 11 w 18"/>
                  <a:gd name="T33" fmla="*/ 3 h 25"/>
                  <a:gd name="T34" fmla="*/ 8 w 18"/>
                  <a:gd name="T35" fmla="*/ 1 h 25"/>
                  <a:gd name="T36" fmla="*/ 5 w 18"/>
                  <a:gd name="T37" fmla="*/ 0 h 25"/>
                  <a:gd name="T38" fmla="*/ 0 w 18"/>
                  <a:gd name="T39" fmla="*/ 1 h 25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8"/>
                  <a:gd name="T61" fmla="*/ 0 h 25"/>
                  <a:gd name="T62" fmla="*/ 18 w 18"/>
                  <a:gd name="T63" fmla="*/ 25 h 25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8" h="25">
                    <a:moveTo>
                      <a:pt x="0" y="1"/>
                    </a:moveTo>
                    <a:lnTo>
                      <a:pt x="2" y="2"/>
                    </a:lnTo>
                    <a:lnTo>
                      <a:pt x="6" y="5"/>
                    </a:lnTo>
                    <a:lnTo>
                      <a:pt x="7" y="6"/>
                    </a:lnTo>
                    <a:lnTo>
                      <a:pt x="9" y="8"/>
                    </a:lnTo>
                    <a:lnTo>
                      <a:pt x="10" y="10"/>
                    </a:lnTo>
                    <a:lnTo>
                      <a:pt x="11" y="13"/>
                    </a:lnTo>
                    <a:lnTo>
                      <a:pt x="11" y="17"/>
                    </a:lnTo>
                    <a:lnTo>
                      <a:pt x="11" y="21"/>
                    </a:lnTo>
                    <a:lnTo>
                      <a:pt x="11" y="24"/>
                    </a:lnTo>
                    <a:lnTo>
                      <a:pt x="16" y="24"/>
                    </a:lnTo>
                    <a:lnTo>
                      <a:pt x="17" y="19"/>
                    </a:lnTo>
                    <a:lnTo>
                      <a:pt x="17" y="16"/>
                    </a:lnTo>
                    <a:lnTo>
                      <a:pt x="17" y="12"/>
                    </a:lnTo>
                    <a:lnTo>
                      <a:pt x="16" y="9"/>
                    </a:lnTo>
                    <a:lnTo>
                      <a:pt x="13" y="5"/>
                    </a:lnTo>
                    <a:lnTo>
                      <a:pt x="11" y="3"/>
                    </a:lnTo>
                    <a:lnTo>
                      <a:pt x="8" y="1"/>
                    </a:lnTo>
                    <a:lnTo>
                      <a:pt x="5" y="0"/>
                    </a:lnTo>
                    <a:lnTo>
                      <a:pt x="0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</p:grpSp>
      </p:grpSp>
      <p:sp>
        <p:nvSpPr>
          <p:cNvPr id="45065" name="Rectangle 42"/>
          <p:cNvSpPr>
            <a:spLocks noChangeArrowheads="1"/>
          </p:cNvSpPr>
          <p:nvPr/>
        </p:nvSpPr>
        <p:spPr bwMode="auto">
          <a:xfrm>
            <a:off x="7894011" y="2109481"/>
            <a:ext cx="508522" cy="25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27" tIns="41031" rIns="83527" bIns="41031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108" dirty="0">
                <a:latin typeface="FuturaA Bk BT" pitchFamily="34" charset="0"/>
              </a:rPr>
              <a:t>User </a:t>
            </a:r>
          </a:p>
        </p:txBody>
      </p:sp>
      <p:sp>
        <p:nvSpPr>
          <p:cNvPr id="45073" name="Line 157"/>
          <p:cNvSpPr>
            <a:spLocks noChangeShapeType="1"/>
          </p:cNvSpPr>
          <p:nvPr/>
        </p:nvSpPr>
        <p:spPr bwMode="auto">
          <a:xfrm>
            <a:off x="4009292" y="1476435"/>
            <a:ext cx="0" cy="562708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2215"/>
          </a:p>
        </p:txBody>
      </p:sp>
      <p:sp>
        <p:nvSpPr>
          <p:cNvPr id="45074" name="Line 158"/>
          <p:cNvSpPr>
            <a:spLocks noChangeShapeType="1"/>
          </p:cNvSpPr>
          <p:nvPr/>
        </p:nvSpPr>
        <p:spPr bwMode="auto">
          <a:xfrm flipH="1">
            <a:off x="4360985" y="1406097"/>
            <a:ext cx="281354" cy="562708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2215"/>
          </a:p>
        </p:txBody>
      </p:sp>
      <p:sp>
        <p:nvSpPr>
          <p:cNvPr id="45075" name="Line 159"/>
          <p:cNvSpPr>
            <a:spLocks noChangeShapeType="1"/>
          </p:cNvSpPr>
          <p:nvPr/>
        </p:nvSpPr>
        <p:spPr bwMode="auto">
          <a:xfrm flipH="1" flipV="1">
            <a:off x="3305908" y="1476435"/>
            <a:ext cx="281354" cy="492369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2215"/>
          </a:p>
        </p:txBody>
      </p:sp>
      <p:sp>
        <p:nvSpPr>
          <p:cNvPr id="45076" name="Text Box 160"/>
          <p:cNvSpPr txBox="1">
            <a:spLocks noChangeArrowheads="1"/>
          </p:cNvSpPr>
          <p:nvPr/>
        </p:nvSpPr>
        <p:spPr bwMode="auto">
          <a:xfrm>
            <a:off x="3080239" y="1124744"/>
            <a:ext cx="1486304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662" b="1" dirty="0" err="1">
                <a:solidFill>
                  <a:schemeClr val="hlink"/>
                </a:solidFill>
                <a:latin typeface="FuturaA Bk BT" pitchFamily="34" charset="0"/>
              </a:rPr>
              <a:t>Environment</a:t>
            </a:r>
            <a:endParaRPr lang="fr-FR" altLang="en-US" sz="1662" b="1" dirty="0">
              <a:solidFill>
                <a:schemeClr val="hlink"/>
              </a:solidFill>
              <a:latin typeface="FuturaA Bk BT" pitchFamily="34" charset="0"/>
            </a:endParaRPr>
          </a:p>
        </p:txBody>
      </p:sp>
      <p:sp>
        <p:nvSpPr>
          <p:cNvPr id="45077" name="Text Box 161"/>
          <p:cNvSpPr txBox="1">
            <a:spLocks noChangeArrowheads="1"/>
          </p:cNvSpPr>
          <p:nvPr/>
        </p:nvSpPr>
        <p:spPr bwMode="auto">
          <a:xfrm>
            <a:off x="7790302" y="3357805"/>
            <a:ext cx="918841" cy="603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662" b="1" dirty="0" err="1">
                <a:solidFill>
                  <a:srgbClr val="0020DE"/>
                </a:solidFill>
                <a:latin typeface="FuturaA Bk BT" pitchFamily="34" charset="0"/>
              </a:rPr>
              <a:t>Other</a:t>
            </a:r>
            <a:r>
              <a:rPr lang="fr-FR" altLang="en-US" sz="1662" b="1" dirty="0">
                <a:solidFill>
                  <a:srgbClr val="0020DE"/>
                </a:solidFill>
                <a:latin typeface="FuturaA Bk BT" pitchFamily="34" charset="0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altLang="en-US" sz="1662" b="1" dirty="0">
                <a:solidFill>
                  <a:srgbClr val="0020DE"/>
                </a:solidFill>
                <a:latin typeface="FuturaA Bk BT" pitchFamily="34" charset="0"/>
              </a:rPr>
              <a:t>system</a:t>
            </a:r>
          </a:p>
        </p:txBody>
      </p:sp>
      <p:grpSp>
        <p:nvGrpSpPr>
          <p:cNvPr id="45080" name="Group 164"/>
          <p:cNvGrpSpPr>
            <a:grpSpLocks/>
          </p:cNvGrpSpPr>
          <p:nvPr/>
        </p:nvGrpSpPr>
        <p:grpSpPr bwMode="auto">
          <a:xfrm>
            <a:off x="492369" y="4040859"/>
            <a:ext cx="363415" cy="530469"/>
            <a:chOff x="4001" y="2409"/>
            <a:chExt cx="248" cy="302"/>
          </a:xfrm>
        </p:grpSpPr>
        <p:grpSp>
          <p:nvGrpSpPr>
            <p:cNvPr id="45086" name="Group 165"/>
            <p:cNvGrpSpPr>
              <a:grpSpLocks/>
            </p:cNvGrpSpPr>
            <p:nvPr/>
          </p:nvGrpSpPr>
          <p:grpSpPr bwMode="auto">
            <a:xfrm>
              <a:off x="4001" y="2495"/>
              <a:ext cx="248" cy="216"/>
              <a:chOff x="3997" y="2634"/>
              <a:chExt cx="248" cy="227"/>
            </a:xfrm>
          </p:grpSpPr>
          <p:sp>
            <p:nvSpPr>
              <p:cNvPr id="45095" name="Freeform 166"/>
              <p:cNvSpPr>
                <a:spLocks/>
              </p:cNvSpPr>
              <p:nvPr/>
            </p:nvSpPr>
            <p:spPr bwMode="auto">
              <a:xfrm>
                <a:off x="4080" y="2642"/>
                <a:ext cx="72" cy="185"/>
              </a:xfrm>
              <a:custGeom>
                <a:avLst/>
                <a:gdLst>
                  <a:gd name="T0" fmla="*/ 0 w 72"/>
                  <a:gd name="T1" fmla="*/ 8 h 185"/>
                  <a:gd name="T2" fmla="*/ 19 w 72"/>
                  <a:gd name="T3" fmla="*/ 66 h 185"/>
                  <a:gd name="T4" fmla="*/ 32 w 72"/>
                  <a:gd name="T5" fmla="*/ 120 h 185"/>
                  <a:gd name="T6" fmla="*/ 35 w 72"/>
                  <a:gd name="T7" fmla="*/ 162 h 185"/>
                  <a:gd name="T8" fmla="*/ 39 w 72"/>
                  <a:gd name="T9" fmla="*/ 184 h 185"/>
                  <a:gd name="T10" fmla="*/ 59 w 72"/>
                  <a:gd name="T11" fmla="*/ 118 h 185"/>
                  <a:gd name="T12" fmla="*/ 65 w 72"/>
                  <a:gd name="T13" fmla="*/ 68 h 185"/>
                  <a:gd name="T14" fmla="*/ 71 w 72"/>
                  <a:gd name="T15" fmla="*/ 0 h 185"/>
                  <a:gd name="T16" fmla="*/ 0 w 72"/>
                  <a:gd name="T17" fmla="*/ 8 h 1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2"/>
                  <a:gd name="T28" fmla="*/ 0 h 185"/>
                  <a:gd name="T29" fmla="*/ 72 w 72"/>
                  <a:gd name="T30" fmla="*/ 185 h 1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2" h="185">
                    <a:moveTo>
                      <a:pt x="0" y="8"/>
                    </a:moveTo>
                    <a:lnTo>
                      <a:pt x="19" y="66"/>
                    </a:lnTo>
                    <a:lnTo>
                      <a:pt x="32" y="120"/>
                    </a:lnTo>
                    <a:lnTo>
                      <a:pt x="35" y="162"/>
                    </a:lnTo>
                    <a:lnTo>
                      <a:pt x="39" y="184"/>
                    </a:lnTo>
                    <a:lnTo>
                      <a:pt x="59" y="118"/>
                    </a:lnTo>
                    <a:lnTo>
                      <a:pt x="65" y="68"/>
                    </a:lnTo>
                    <a:lnTo>
                      <a:pt x="71" y="0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E0E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  <p:grpSp>
            <p:nvGrpSpPr>
              <p:cNvPr id="45096" name="Group 167"/>
              <p:cNvGrpSpPr>
                <a:grpSpLocks/>
              </p:cNvGrpSpPr>
              <p:nvPr/>
            </p:nvGrpSpPr>
            <p:grpSpPr bwMode="auto">
              <a:xfrm>
                <a:off x="4106" y="2669"/>
                <a:ext cx="29" cy="180"/>
                <a:chOff x="4106" y="2669"/>
                <a:chExt cx="29" cy="180"/>
              </a:xfrm>
            </p:grpSpPr>
            <p:sp>
              <p:nvSpPr>
                <p:cNvPr id="45098" name="Freeform 168"/>
                <p:cNvSpPr>
                  <a:spLocks/>
                </p:cNvSpPr>
                <p:nvPr/>
              </p:nvSpPr>
              <p:spPr bwMode="auto">
                <a:xfrm>
                  <a:off x="4108" y="2669"/>
                  <a:ext cx="17" cy="17"/>
                </a:xfrm>
                <a:custGeom>
                  <a:avLst/>
                  <a:gdLst>
                    <a:gd name="T0" fmla="*/ 7 w 17"/>
                    <a:gd name="T1" fmla="*/ 0 h 17"/>
                    <a:gd name="T2" fmla="*/ 0 w 17"/>
                    <a:gd name="T3" fmla="*/ 16 h 17"/>
                    <a:gd name="T4" fmla="*/ 6 w 17"/>
                    <a:gd name="T5" fmla="*/ 10 h 17"/>
                    <a:gd name="T6" fmla="*/ 12 w 17"/>
                    <a:gd name="T7" fmla="*/ 12 h 17"/>
                    <a:gd name="T8" fmla="*/ 16 w 17"/>
                    <a:gd name="T9" fmla="*/ 15 h 17"/>
                    <a:gd name="T10" fmla="*/ 12 w 17"/>
                    <a:gd name="T11" fmla="*/ 0 h 17"/>
                    <a:gd name="T12" fmla="*/ 7 w 17"/>
                    <a:gd name="T13" fmla="*/ 0 h 1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7"/>
                    <a:gd name="T22" fmla="*/ 0 h 17"/>
                    <a:gd name="T23" fmla="*/ 17 w 17"/>
                    <a:gd name="T24" fmla="*/ 17 h 1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7" h="17">
                      <a:moveTo>
                        <a:pt x="7" y="0"/>
                      </a:moveTo>
                      <a:lnTo>
                        <a:pt x="0" y="16"/>
                      </a:lnTo>
                      <a:lnTo>
                        <a:pt x="6" y="10"/>
                      </a:lnTo>
                      <a:lnTo>
                        <a:pt x="12" y="12"/>
                      </a:lnTo>
                      <a:lnTo>
                        <a:pt x="16" y="15"/>
                      </a:lnTo>
                      <a:lnTo>
                        <a:pt x="12" y="0"/>
                      </a:lnTo>
                      <a:lnTo>
                        <a:pt x="7" y="0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099" name="Freeform 169"/>
                <p:cNvSpPr>
                  <a:spLocks/>
                </p:cNvSpPr>
                <p:nvPr/>
              </p:nvSpPr>
              <p:spPr bwMode="auto">
                <a:xfrm>
                  <a:off x="4106" y="2669"/>
                  <a:ext cx="29" cy="180"/>
                </a:xfrm>
                <a:custGeom>
                  <a:avLst/>
                  <a:gdLst>
                    <a:gd name="T0" fmla="*/ 8 w 29"/>
                    <a:gd name="T1" fmla="*/ 0 h 180"/>
                    <a:gd name="T2" fmla="*/ 4 w 29"/>
                    <a:gd name="T3" fmla="*/ 11 h 180"/>
                    <a:gd name="T4" fmla="*/ 8 w 29"/>
                    <a:gd name="T5" fmla="*/ 17 h 180"/>
                    <a:gd name="T6" fmla="*/ 5 w 29"/>
                    <a:gd name="T7" fmla="*/ 27 h 180"/>
                    <a:gd name="T8" fmla="*/ 0 w 29"/>
                    <a:gd name="T9" fmla="*/ 80 h 180"/>
                    <a:gd name="T10" fmla="*/ 1 w 29"/>
                    <a:gd name="T11" fmla="*/ 110 h 180"/>
                    <a:gd name="T12" fmla="*/ 4 w 29"/>
                    <a:gd name="T13" fmla="*/ 144 h 180"/>
                    <a:gd name="T14" fmla="*/ 8 w 29"/>
                    <a:gd name="T15" fmla="*/ 166 h 180"/>
                    <a:gd name="T16" fmla="*/ 18 w 29"/>
                    <a:gd name="T17" fmla="*/ 179 h 180"/>
                    <a:gd name="T18" fmla="*/ 28 w 29"/>
                    <a:gd name="T19" fmla="*/ 165 h 180"/>
                    <a:gd name="T20" fmla="*/ 24 w 29"/>
                    <a:gd name="T21" fmla="*/ 97 h 180"/>
                    <a:gd name="T22" fmla="*/ 20 w 29"/>
                    <a:gd name="T23" fmla="*/ 25 h 180"/>
                    <a:gd name="T24" fmla="*/ 13 w 29"/>
                    <a:gd name="T25" fmla="*/ 18 h 180"/>
                    <a:gd name="T26" fmla="*/ 15 w 29"/>
                    <a:gd name="T27" fmla="*/ 14 h 180"/>
                    <a:gd name="T28" fmla="*/ 14 w 29"/>
                    <a:gd name="T29" fmla="*/ 0 h 180"/>
                    <a:gd name="T30" fmla="*/ 8 w 29"/>
                    <a:gd name="T31" fmla="*/ 0 h 18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29"/>
                    <a:gd name="T49" fmla="*/ 0 h 180"/>
                    <a:gd name="T50" fmla="*/ 29 w 29"/>
                    <a:gd name="T51" fmla="*/ 180 h 180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29" h="180">
                      <a:moveTo>
                        <a:pt x="8" y="0"/>
                      </a:moveTo>
                      <a:lnTo>
                        <a:pt x="4" y="11"/>
                      </a:lnTo>
                      <a:lnTo>
                        <a:pt x="8" y="17"/>
                      </a:lnTo>
                      <a:lnTo>
                        <a:pt x="5" y="27"/>
                      </a:lnTo>
                      <a:lnTo>
                        <a:pt x="0" y="80"/>
                      </a:lnTo>
                      <a:lnTo>
                        <a:pt x="1" y="110"/>
                      </a:lnTo>
                      <a:lnTo>
                        <a:pt x="4" y="144"/>
                      </a:lnTo>
                      <a:lnTo>
                        <a:pt x="8" y="166"/>
                      </a:lnTo>
                      <a:lnTo>
                        <a:pt x="18" y="179"/>
                      </a:lnTo>
                      <a:lnTo>
                        <a:pt x="28" y="165"/>
                      </a:lnTo>
                      <a:lnTo>
                        <a:pt x="24" y="97"/>
                      </a:lnTo>
                      <a:lnTo>
                        <a:pt x="20" y="25"/>
                      </a:lnTo>
                      <a:lnTo>
                        <a:pt x="13" y="18"/>
                      </a:lnTo>
                      <a:lnTo>
                        <a:pt x="15" y="14"/>
                      </a:lnTo>
                      <a:lnTo>
                        <a:pt x="14" y="0"/>
                      </a:lnTo>
                      <a:lnTo>
                        <a:pt x="8" y="0"/>
                      </a:lnTo>
                    </a:path>
                  </a:pathLst>
                </a:custGeom>
                <a:solidFill>
                  <a:srgbClr val="FFC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</p:grpSp>
          <p:sp>
            <p:nvSpPr>
              <p:cNvPr id="45097" name="Freeform 170"/>
              <p:cNvSpPr>
                <a:spLocks/>
              </p:cNvSpPr>
              <p:nvPr/>
            </p:nvSpPr>
            <p:spPr bwMode="auto">
              <a:xfrm>
                <a:off x="3997" y="2634"/>
                <a:ext cx="248" cy="227"/>
              </a:xfrm>
              <a:custGeom>
                <a:avLst/>
                <a:gdLst>
                  <a:gd name="T0" fmla="*/ 84 w 248"/>
                  <a:gd name="T1" fmla="*/ 7 h 227"/>
                  <a:gd name="T2" fmla="*/ 105 w 248"/>
                  <a:gd name="T3" fmla="*/ 69 h 227"/>
                  <a:gd name="T4" fmla="*/ 121 w 248"/>
                  <a:gd name="T5" fmla="*/ 130 h 227"/>
                  <a:gd name="T6" fmla="*/ 125 w 248"/>
                  <a:gd name="T7" fmla="*/ 174 h 227"/>
                  <a:gd name="T8" fmla="*/ 140 w 248"/>
                  <a:gd name="T9" fmla="*/ 122 h 227"/>
                  <a:gd name="T10" fmla="*/ 152 w 248"/>
                  <a:gd name="T11" fmla="*/ 0 h 227"/>
                  <a:gd name="T12" fmla="*/ 163 w 248"/>
                  <a:gd name="T13" fmla="*/ 10 h 227"/>
                  <a:gd name="T14" fmla="*/ 218 w 248"/>
                  <a:gd name="T15" fmla="*/ 23 h 227"/>
                  <a:gd name="T16" fmla="*/ 221 w 248"/>
                  <a:gd name="T17" fmla="*/ 25 h 227"/>
                  <a:gd name="T18" fmla="*/ 224 w 248"/>
                  <a:gd name="T19" fmla="*/ 28 h 227"/>
                  <a:gd name="T20" fmla="*/ 225 w 248"/>
                  <a:gd name="T21" fmla="*/ 32 h 227"/>
                  <a:gd name="T22" fmla="*/ 226 w 248"/>
                  <a:gd name="T23" fmla="*/ 36 h 227"/>
                  <a:gd name="T24" fmla="*/ 240 w 248"/>
                  <a:gd name="T25" fmla="*/ 87 h 227"/>
                  <a:gd name="T26" fmla="*/ 246 w 248"/>
                  <a:gd name="T27" fmla="*/ 118 h 227"/>
                  <a:gd name="T28" fmla="*/ 247 w 248"/>
                  <a:gd name="T29" fmla="*/ 148 h 227"/>
                  <a:gd name="T30" fmla="*/ 243 w 248"/>
                  <a:gd name="T31" fmla="*/ 157 h 227"/>
                  <a:gd name="T32" fmla="*/ 236 w 248"/>
                  <a:gd name="T33" fmla="*/ 193 h 227"/>
                  <a:gd name="T34" fmla="*/ 84 w 248"/>
                  <a:gd name="T35" fmla="*/ 193 h 227"/>
                  <a:gd name="T36" fmla="*/ 62 w 248"/>
                  <a:gd name="T37" fmla="*/ 218 h 227"/>
                  <a:gd name="T38" fmla="*/ 39 w 248"/>
                  <a:gd name="T39" fmla="*/ 226 h 227"/>
                  <a:gd name="T40" fmla="*/ 31 w 248"/>
                  <a:gd name="T41" fmla="*/ 225 h 227"/>
                  <a:gd name="T42" fmla="*/ 20 w 248"/>
                  <a:gd name="T43" fmla="*/ 219 h 227"/>
                  <a:gd name="T44" fmla="*/ 12 w 248"/>
                  <a:gd name="T45" fmla="*/ 207 h 227"/>
                  <a:gd name="T46" fmla="*/ 0 w 248"/>
                  <a:gd name="T47" fmla="*/ 158 h 227"/>
                  <a:gd name="T48" fmla="*/ 0 w 248"/>
                  <a:gd name="T49" fmla="*/ 143 h 227"/>
                  <a:gd name="T50" fmla="*/ 1 w 248"/>
                  <a:gd name="T51" fmla="*/ 101 h 227"/>
                  <a:gd name="T52" fmla="*/ 7 w 248"/>
                  <a:gd name="T53" fmla="*/ 90 h 227"/>
                  <a:gd name="T54" fmla="*/ 6 w 248"/>
                  <a:gd name="T55" fmla="*/ 81 h 227"/>
                  <a:gd name="T56" fmla="*/ 4 w 248"/>
                  <a:gd name="T57" fmla="*/ 74 h 227"/>
                  <a:gd name="T58" fmla="*/ 7 w 248"/>
                  <a:gd name="T59" fmla="*/ 62 h 227"/>
                  <a:gd name="T60" fmla="*/ 10 w 248"/>
                  <a:gd name="T61" fmla="*/ 55 h 227"/>
                  <a:gd name="T62" fmla="*/ 11 w 248"/>
                  <a:gd name="T63" fmla="*/ 40 h 227"/>
                  <a:gd name="T64" fmla="*/ 13 w 248"/>
                  <a:gd name="T65" fmla="*/ 36 h 227"/>
                  <a:gd name="T66" fmla="*/ 17 w 248"/>
                  <a:gd name="T67" fmla="*/ 33 h 227"/>
                  <a:gd name="T68" fmla="*/ 23 w 248"/>
                  <a:gd name="T69" fmla="*/ 31 h 227"/>
                  <a:gd name="T70" fmla="*/ 45 w 248"/>
                  <a:gd name="T71" fmla="*/ 21 h 227"/>
                  <a:gd name="T72" fmla="*/ 84 w 248"/>
                  <a:gd name="T73" fmla="*/ 7 h 22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48"/>
                  <a:gd name="T112" fmla="*/ 0 h 227"/>
                  <a:gd name="T113" fmla="*/ 248 w 248"/>
                  <a:gd name="T114" fmla="*/ 227 h 22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48" h="227">
                    <a:moveTo>
                      <a:pt x="84" y="7"/>
                    </a:moveTo>
                    <a:lnTo>
                      <a:pt x="105" y="69"/>
                    </a:lnTo>
                    <a:lnTo>
                      <a:pt x="121" y="130"/>
                    </a:lnTo>
                    <a:lnTo>
                      <a:pt x="125" y="174"/>
                    </a:lnTo>
                    <a:lnTo>
                      <a:pt x="140" y="122"/>
                    </a:lnTo>
                    <a:lnTo>
                      <a:pt x="152" y="0"/>
                    </a:lnTo>
                    <a:lnTo>
                      <a:pt x="163" y="10"/>
                    </a:lnTo>
                    <a:lnTo>
                      <a:pt x="218" y="23"/>
                    </a:lnTo>
                    <a:lnTo>
                      <a:pt x="221" y="25"/>
                    </a:lnTo>
                    <a:lnTo>
                      <a:pt x="224" y="28"/>
                    </a:lnTo>
                    <a:lnTo>
                      <a:pt x="225" y="32"/>
                    </a:lnTo>
                    <a:lnTo>
                      <a:pt x="226" y="36"/>
                    </a:lnTo>
                    <a:lnTo>
                      <a:pt x="240" y="87"/>
                    </a:lnTo>
                    <a:lnTo>
                      <a:pt x="246" y="118"/>
                    </a:lnTo>
                    <a:lnTo>
                      <a:pt x="247" y="148"/>
                    </a:lnTo>
                    <a:lnTo>
                      <a:pt x="243" y="157"/>
                    </a:lnTo>
                    <a:lnTo>
                      <a:pt x="236" y="193"/>
                    </a:lnTo>
                    <a:lnTo>
                      <a:pt x="84" y="193"/>
                    </a:lnTo>
                    <a:lnTo>
                      <a:pt x="62" y="218"/>
                    </a:lnTo>
                    <a:lnTo>
                      <a:pt x="39" y="226"/>
                    </a:lnTo>
                    <a:lnTo>
                      <a:pt x="31" y="225"/>
                    </a:lnTo>
                    <a:lnTo>
                      <a:pt x="20" y="219"/>
                    </a:lnTo>
                    <a:lnTo>
                      <a:pt x="12" y="207"/>
                    </a:lnTo>
                    <a:lnTo>
                      <a:pt x="0" y="158"/>
                    </a:lnTo>
                    <a:lnTo>
                      <a:pt x="0" y="143"/>
                    </a:lnTo>
                    <a:lnTo>
                      <a:pt x="1" y="101"/>
                    </a:lnTo>
                    <a:lnTo>
                      <a:pt x="7" y="90"/>
                    </a:lnTo>
                    <a:lnTo>
                      <a:pt x="6" y="81"/>
                    </a:lnTo>
                    <a:lnTo>
                      <a:pt x="4" y="74"/>
                    </a:lnTo>
                    <a:lnTo>
                      <a:pt x="7" y="62"/>
                    </a:lnTo>
                    <a:lnTo>
                      <a:pt x="10" y="55"/>
                    </a:lnTo>
                    <a:lnTo>
                      <a:pt x="11" y="40"/>
                    </a:lnTo>
                    <a:lnTo>
                      <a:pt x="13" y="36"/>
                    </a:lnTo>
                    <a:lnTo>
                      <a:pt x="17" y="33"/>
                    </a:lnTo>
                    <a:lnTo>
                      <a:pt x="23" y="31"/>
                    </a:lnTo>
                    <a:lnTo>
                      <a:pt x="45" y="21"/>
                    </a:lnTo>
                    <a:lnTo>
                      <a:pt x="84" y="7"/>
                    </a:lnTo>
                  </a:path>
                </a:pathLst>
              </a:custGeom>
              <a:solidFill>
                <a:srgbClr val="002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</p:grpSp>
        <p:grpSp>
          <p:nvGrpSpPr>
            <p:cNvPr id="45087" name="Group 171"/>
            <p:cNvGrpSpPr>
              <a:grpSpLocks/>
            </p:cNvGrpSpPr>
            <p:nvPr/>
          </p:nvGrpSpPr>
          <p:grpSpPr bwMode="auto">
            <a:xfrm>
              <a:off x="4054" y="2551"/>
              <a:ext cx="70" cy="90"/>
              <a:chOff x="4050" y="2693"/>
              <a:chExt cx="70" cy="95"/>
            </a:xfrm>
          </p:grpSpPr>
          <p:sp>
            <p:nvSpPr>
              <p:cNvPr id="45093" name="Freeform 172"/>
              <p:cNvSpPr>
                <a:spLocks/>
              </p:cNvSpPr>
              <p:nvPr/>
            </p:nvSpPr>
            <p:spPr bwMode="auto">
              <a:xfrm>
                <a:off x="4058" y="2693"/>
                <a:ext cx="62" cy="79"/>
              </a:xfrm>
              <a:custGeom>
                <a:avLst/>
                <a:gdLst>
                  <a:gd name="T0" fmla="*/ 0 w 62"/>
                  <a:gd name="T1" fmla="*/ 56 h 79"/>
                  <a:gd name="T2" fmla="*/ 6 w 62"/>
                  <a:gd name="T3" fmla="*/ 47 h 79"/>
                  <a:gd name="T4" fmla="*/ 5 w 62"/>
                  <a:gd name="T5" fmla="*/ 35 h 79"/>
                  <a:gd name="T6" fmla="*/ 9 w 62"/>
                  <a:gd name="T7" fmla="*/ 22 h 79"/>
                  <a:gd name="T8" fmla="*/ 17 w 62"/>
                  <a:gd name="T9" fmla="*/ 11 h 79"/>
                  <a:gd name="T10" fmla="*/ 18 w 62"/>
                  <a:gd name="T11" fmla="*/ 8 h 79"/>
                  <a:gd name="T12" fmla="*/ 22 w 62"/>
                  <a:gd name="T13" fmla="*/ 5 h 79"/>
                  <a:gd name="T14" fmla="*/ 25 w 62"/>
                  <a:gd name="T15" fmla="*/ 2 h 79"/>
                  <a:gd name="T16" fmla="*/ 29 w 62"/>
                  <a:gd name="T17" fmla="*/ 3 h 79"/>
                  <a:gd name="T18" fmla="*/ 27 w 62"/>
                  <a:gd name="T19" fmla="*/ 8 h 79"/>
                  <a:gd name="T20" fmla="*/ 24 w 62"/>
                  <a:gd name="T21" fmla="*/ 13 h 79"/>
                  <a:gd name="T22" fmla="*/ 21 w 62"/>
                  <a:gd name="T23" fmla="*/ 22 h 79"/>
                  <a:gd name="T24" fmla="*/ 31 w 62"/>
                  <a:gd name="T25" fmla="*/ 11 h 79"/>
                  <a:gd name="T26" fmla="*/ 48 w 62"/>
                  <a:gd name="T27" fmla="*/ 0 h 79"/>
                  <a:gd name="T28" fmla="*/ 51 w 62"/>
                  <a:gd name="T29" fmla="*/ 1 h 79"/>
                  <a:gd name="T30" fmla="*/ 51 w 62"/>
                  <a:gd name="T31" fmla="*/ 4 h 79"/>
                  <a:gd name="T32" fmla="*/ 48 w 62"/>
                  <a:gd name="T33" fmla="*/ 7 h 79"/>
                  <a:gd name="T34" fmla="*/ 54 w 62"/>
                  <a:gd name="T35" fmla="*/ 5 h 79"/>
                  <a:gd name="T36" fmla="*/ 59 w 62"/>
                  <a:gd name="T37" fmla="*/ 4 h 79"/>
                  <a:gd name="T38" fmla="*/ 61 w 62"/>
                  <a:gd name="T39" fmla="*/ 5 h 79"/>
                  <a:gd name="T40" fmla="*/ 60 w 62"/>
                  <a:gd name="T41" fmla="*/ 9 h 79"/>
                  <a:gd name="T42" fmla="*/ 56 w 62"/>
                  <a:gd name="T43" fmla="*/ 12 h 79"/>
                  <a:gd name="T44" fmla="*/ 43 w 62"/>
                  <a:gd name="T45" fmla="*/ 21 h 79"/>
                  <a:gd name="T46" fmla="*/ 49 w 62"/>
                  <a:gd name="T47" fmla="*/ 21 h 79"/>
                  <a:gd name="T48" fmla="*/ 52 w 62"/>
                  <a:gd name="T49" fmla="*/ 24 h 79"/>
                  <a:gd name="T50" fmla="*/ 54 w 62"/>
                  <a:gd name="T51" fmla="*/ 28 h 79"/>
                  <a:gd name="T52" fmla="*/ 54 w 62"/>
                  <a:gd name="T53" fmla="*/ 36 h 79"/>
                  <a:gd name="T54" fmla="*/ 48 w 62"/>
                  <a:gd name="T55" fmla="*/ 49 h 79"/>
                  <a:gd name="T56" fmla="*/ 48 w 62"/>
                  <a:gd name="T57" fmla="*/ 51 h 79"/>
                  <a:gd name="T58" fmla="*/ 43 w 62"/>
                  <a:gd name="T59" fmla="*/ 50 h 79"/>
                  <a:gd name="T60" fmla="*/ 43 w 62"/>
                  <a:gd name="T61" fmla="*/ 47 h 79"/>
                  <a:gd name="T62" fmla="*/ 36 w 62"/>
                  <a:gd name="T63" fmla="*/ 60 h 79"/>
                  <a:gd name="T64" fmla="*/ 31 w 62"/>
                  <a:gd name="T65" fmla="*/ 62 h 79"/>
                  <a:gd name="T66" fmla="*/ 24 w 62"/>
                  <a:gd name="T67" fmla="*/ 77 h 79"/>
                  <a:gd name="T68" fmla="*/ 12 w 62"/>
                  <a:gd name="T69" fmla="*/ 78 h 79"/>
                  <a:gd name="T70" fmla="*/ 4 w 62"/>
                  <a:gd name="T71" fmla="*/ 74 h 79"/>
                  <a:gd name="T72" fmla="*/ 0 w 62"/>
                  <a:gd name="T73" fmla="*/ 66 h 79"/>
                  <a:gd name="T74" fmla="*/ 0 w 62"/>
                  <a:gd name="T75" fmla="*/ 56 h 7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62"/>
                  <a:gd name="T115" fmla="*/ 0 h 79"/>
                  <a:gd name="T116" fmla="*/ 62 w 62"/>
                  <a:gd name="T117" fmla="*/ 79 h 79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62" h="79">
                    <a:moveTo>
                      <a:pt x="0" y="56"/>
                    </a:moveTo>
                    <a:lnTo>
                      <a:pt x="6" y="47"/>
                    </a:lnTo>
                    <a:lnTo>
                      <a:pt x="5" y="35"/>
                    </a:lnTo>
                    <a:lnTo>
                      <a:pt x="9" y="22"/>
                    </a:lnTo>
                    <a:lnTo>
                      <a:pt x="17" y="11"/>
                    </a:lnTo>
                    <a:lnTo>
                      <a:pt x="18" y="8"/>
                    </a:lnTo>
                    <a:lnTo>
                      <a:pt x="22" y="5"/>
                    </a:lnTo>
                    <a:lnTo>
                      <a:pt x="25" y="2"/>
                    </a:lnTo>
                    <a:lnTo>
                      <a:pt x="29" y="3"/>
                    </a:lnTo>
                    <a:lnTo>
                      <a:pt x="27" y="8"/>
                    </a:lnTo>
                    <a:lnTo>
                      <a:pt x="24" y="13"/>
                    </a:lnTo>
                    <a:lnTo>
                      <a:pt x="21" y="22"/>
                    </a:lnTo>
                    <a:lnTo>
                      <a:pt x="31" y="11"/>
                    </a:lnTo>
                    <a:lnTo>
                      <a:pt x="48" y="0"/>
                    </a:lnTo>
                    <a:lnTo>
                      <a:pt x="51" y="1"/>
                    </a:lnTo>
                    <a:lnTo>
                      <a:pt x="51" y="4"/>
                    </a:lnTo>
                    <a:lnTo>
                      <a:pt x="48" y="7"/>
                    </a:lnTo>
                    <a:lnTo>
                      <a:pt x="54" y="5"/>
                    </a:lnTo>
                    <a:lnTo>
                      <a:pt x="59" y="4"/>
                    </a:lnTo>
                    <a:lnTo>
                      <a:pt x="61" y="5"/>
                    </a:lnTo>
                    <a:lnTo>
                      <a:pt x="60" y="9"/>
                    </a:lnTo>
                    <a:lnTo>
                      <a:pt x="56" y="12"/>
                    </a:lnTo>
                    <a:lnTo>
                      <a:pt x="43" y="21"/>
                    </a:lnTo>
                    <a:lnTo>
                      <a:pt x="49" y="21"/>
                    </a:lnTo>
                    <a:lnTo>
                      <a:pt x="52" y="24"/>
                    </a:lnTo>
                    <a:lnTo>
                      <a:pt x="54" y="28"/>
                    </a:lnTo>
                    <a:lnTo>
                      <a:pt x="54" y="36"/>
                    </a:lnTo>
                    <a:lnTo>
                      <a:pt x="48" y="49"/>
                    </a:lnTo>
                    <a:lnTo>
                      <a:pt x="48" y="51"/>
                    </a:lnTo>
                    <a:lnTo>
                      <a:pt x="43" y="50"/>
                    </a:lnTo>
                    <a:lnTo>
                      <a:pt x="43" y="47"/>
                    </a:lnTo>
                    <a:lnTo>
                      <a:pt x="36" y="60"/>
                    </a:lnTo>
                    <a:lnTo>
                      <a:pt x="31" y="62"/>
                    </a:lnTo>
                    <a:lnTo>
                      <a:pt x="24" y="77"/>
                    </a:lnTo>
                    <a:lnTo>
                      <a:pt x="12" y="78"/>
                    </a:lnTo>
                    <a:lnTo>
                      <a:pt x="4" y="74"/>
                    </a:lnTo>
                    <a:lnTo>
                      <a:pt x="0" y="66"/>
                    </a:lnTo>
                    <a:lnTo>
                      <a:pt x="0" y="56"/>
                    </a:lnTo>
                  </a:path>
                </a:pathLst>
              </a:custGeom>
              <a:solidFill>
                <a:srgbClr val="C08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  <p:sp>
            <p:nvSpPr>
              <p:cNvPr id="45094" name="Freeform 173"/>
              <p:cNvSpPr>
                <a:spLocks/>
              </p:cNvSpPr>
              <p:nvPr/>
            </p:nvSpPr>
            <p:spPr bwMode="auto">
              <a:xfrm>
                <a:off x="4050" y="2747"/>
                <a:ext cx="40" cy="41"/>
              </a:xfrm>
              <a:custGeom>
                <a:avLst/>
                <a:gdLst>
                  <a:gd name="T0" fmla="*/ 7 w 40"/>
                  <a:gd name="T1" fmla="*/ 0 h 41"/>
                  <a:gd name="T2" fmla="*/ 7 w 40"/>
                  <a:gd name="T3" fmla="*/ 6 h 41"/>
                  <a:gd name="T4" fmla="*/ 9 w 40"/>
                  <a:gd name="T5" fmla="*/ 12 h 41"/>
                  <a:gd name="T6" fmla="*/ 12 w 40"/>
                  <a:gd name="T7" fmla="*/ 16 h 41"/>
                  <a:gd name="T8" fmla="*/ 16 w 40"/>
                  <a:gd name="T9" fmla="*/ 20 h 41"/>
                  <a:gd name="T10" fmla="*/ 20 w 40"/>
                  <a:gd name="T11" fmla="*/ 21 h 41"/>
                  <a:gd name="T12" fmla="*/ 25 w 40"/>
                  <a:gd name="T13" fmla="*/ 22 h 41"/>
                  <a:gd name="T14" fmla="*/ 31 w 40"/>
                  <a:gd name="T15" fmla="*/ 23 h 41"/>
                  <a:gd name="T16" fmla="*/ 36 w 40"/>
                  <a:gd name="T17" fmla="*/ 22 h 41"/>
                  <a:gd name="T18" fmla="*/ 39 w 40"/>
                  <a:gd name="T19" fmla="*/ 21 h 41"/>
                  <a:gd name="T20" fmla="*/ 31 w 40"/>
                  <a:gd name="T21" fmla="*/ 37 h 41"/>
                  <a:gd name="T22" fmla="*/ 26 w 40"/>
                  <a:gd name="T23" fmla="*/ 38 h 41"/>
                  <a:gd name="T24" fmla="*/ 19 w 40"/>
                  <a:gd name="T25" fmla="*/ 40 h 41"/>
                  <a:gd name="T26" fmla="*/ 13 w 40"/>
                  <a:gd name="T27" fmla="*/ 39 h 41"/>
                  <a:gd name="T28" fmla="*/ 9 w 40"/>
                  <a:gd name="T29" fmla="*/ 37 h 41"/>
                  <a:gd name="T30" fmla="*/ 5 w 40"/>
                  <a:gd name="T31" fmla="*/ 35 h 41"/>
                  <a:gd name="T32" fmla="*/ 1 w 40"/>
                  <a:gd name="T33" fmla="*/ 30 h 41"/>
                  <a:gd name="T34" fmla="*/ 0 w 40"/>
                  <a:gd name="T35" fmla="*/ 24 h 41"/>
                  <a:gd name="T36" fmla="*/ 0 w 40"/>
                  <a:gd name="T37" fmla="*/ 17 h 41"/>
                  <a:gd name="T38" fmla="*/ 0 w 40"/>
                  <a:gd name="T39" fmla="*/ 12 h 41"/>
                  <a:gd name="T40" fmla="*/ 7 w 40"/>
                  <a:gd name="T41" fmla="*/ 0 h 4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0"/>
                  <a:gd name="T64" fmla="*/ 0 h 41"/>
                  <a:gd name="T65" fmla="*/ 40 w 40"/>
                  <a:gd name="T66" fmla="*/ 41 h 4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0" h="41">
                    <a:moveTo>
                      <a:pt x="7" y="0"/>
                    </a:moveTo>
                    <a:lnTo>
                      <a:pt x="7" y="6"/>
                    </a:lnTo>
                    <a:lnTo>
                      <a:pt x="9" y="12"/>
                    </a:lnTo>
                    <a:lnTo>
                      <a:pt x="12" y="16"/>
                    </a:lnTo>
                    <a:lnTo>
                      <a:pt x="16" y="20"/>
                    </a:lnTo>
                    <a:lnTo>
                      <a:pt x="20" y="21"/>
                    </a:lnTo>
                    <a:lnTo>
                      <a:pt x="25" y="22"/>
                    </a:lnTo>
                    <a:lnTo>
                      <a:pt x="31" y="23"/>
                    </a:lnTo>
                    <a:lnTo>
                      <a:pt x="36" y="22"/>
                    </a:lnTo>
                    <a:lnTo>
                      <a:pt x="39" y="21"/>
                    </a:lnTo>
                    <a:lnTo>
                      <a:pt x="31" y="37"/>
                    </a:lnTo>
                    <a:lnTo>
                      <a:pt x="26" y="38"/>
                    </a:lnTo>
                    <a:lnTo>
                      <a:pt x="19" y="40"/>
                    </a:lnTo>
                    <a:lnTo>
                      <a:pt x="13" y="39"/>
                    </a:lnTo>
                    <a:lnTo>
                      <a:pt x="9" y="37"/>
                    </a:lnTo>
                    <a:lnTo>
                      <a:pt x="5" y="35"/>
                    </a:lnTo>
                    <a:lnTo>
                      <a:pt x="1" y="30"/>
                    </a:lnTo>
                    <a:lnTo>
                      <a:pt x="0" y="24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E0E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</p:grpSp>
        <p:grpSp>
          <p:nvGrpSpPr>
            <p:cNvPr id="45088" name="Group 174"/>
            <p:cNvGrpSpPr>
              <a:grpSpLocks/>
            </p:cNvGrpSpPr>
            <p:nvPr/>
          </p:nvGrpSpPr>
          <p:grpSpPr bwMode="auto">
            <a:xfrm>
              <a:off x="4056" y="2409"/>
              <a:ext cx="100" cy="112"/>
              <a:chOff x="4052" y="2543"/>
              <a:chExt cx="100" cy="118"/>
            </a:xfrm>
          </p:grpSpPr>
          <p:grpSp>
            <p:nvGrpSpPr>
              <p:cNvPr id="45089" name="Group 175"/>
              <p:cNvGrpSpPr>
                <a:grpSpLocks/>
              </p:cNvGrpSpPr>
              <p:nvPr/>
            </p:nvGrpSpPr>
            <p:grpSpPr bwMode="auto">
              <a:xfrm>
                <a:off x="4058" y="2545"/>
                <a:ext cx="94" cy="116"/>
                <a:chOff x="4058" y="2545"/>
                <a:chExt cx="94" cy="116"/>
              </a:xfrm>
            </p:grpSpPr>
            <p:sp>
              <p:nvSpPr>
                <p:cNvPr id="45091" name="Freeform 176"/>
                <p:cNvSpPr>
                  <a:spLocks/>
                </p:cNvSpPr>
                <p:nvPr/>
              </p:nvSpPr>
              <p:spPr bwMode="auto">
                <a:xfrm>
                  <a:off x="4058" y="2545"/>
                  <a:ext cx="94" cy="116"/>
                </a:xfrm>
                <a:custGeom>
                  <a:avLst/>
                  <a:gdLst>
                    <a:gd name="T0" fmla="*/ 0 w 94"/>
                    <a:gd name="T1" fmla="*/ 30 h 116"/>
                    <a:gd name="T2" fmla="*/ 3 w 94"/>
                    <a:gd name="T3" fmla="*/ 24 h 116"/>
                    <a:gd name="T4" fmla="*/ 5 w 94"/>
                    <a:gd name="T5" fmla="*/ 19 h 116"/>
                    <a:gd name="T6" fmla="*/ 11 w 94"/>
                    <a:gd name="T7" fmla="*/ 14 h 116"/>
                    <a:gd name="T8" fmla="*/ 13 w 94"/>
                    <a:gd name="T9" fmla="*/ 12 h 116"/>
                    <a:gd name="T10" fmla="*/ 21 w 94"/>
                    <a:gd name="T11" fmla="*/ 7 h 116"/>
                    <a:gd name="T12" fmla="*/ 28 w 94"/>
                    <a:gd name="T13" fmla="*/ 5 h 116"/>
                    <a:gd name="T14" fmla="*/ 35 w 94"/>
                    <a:gd name="T15" fmla="*/ 2 h 116"/>
                    <a:gd name="T16" fmla="*/ 43 w 94"/>
                    <a:gd name="T17" fmla="*/ 1 h 116"/>
                    <a:gd name="T18" fmla="*/ 51 w 94"/>
                    <a:gd name="T19" fmla="*/ 0 h 116"/>
                    <a:gd name="T20" fmla="*/ 59 w 94"/>
                    <a:gd name="T21" fmla="*/ 2 h 116"/>
                    <a:gd name="T22" fmla="*/ 66 w 94"/>
                    <a:gd name="T23" fmla="*/ 4 h 116"/>
                    <a:gd name="T24" fmla="*/ 70 w 94"/>
                    <a:gd name="T25" fmla="*/ 7 h 116"/>
                    <a:gd name="T26" fmla="*/ 75 w 94"/>
                    <a:gd name="T27" fmla="*/ 11 h 116"/>
                    <a:gd name="T28" fmla="*/ 79 w 94"/>
                    <a:gd name="T29" fmla="*/ 15 h 116"/>
                    <a:gd name="T30" fmla="*/ 82 w 94"/>
                    <a:gd name="T31" fmla="*/ 21 h 116"/>
                    <a:gd name="T32" fmla="*/ 84 w 94"/>
                    <a:gd name="T33" fmla="*/ 26 h 116"/>
                    <a:gd name="T34" fmla="*/ 86 w 94"/>
                    <a:gd name="T35" fmla="*/ 34 h 116"/>
                    <a:gd name="T36" fmla="*/ 87 w 94"/>
                    <a:gd name="T37" fmla="*/ 42 h 116"/>
                    <a:gd name="T38" fmla="*/ 89 w 94"/>
                    <a:gd name="T39" fmla="*/ 51 h 116"/>
                    <a:gd name="T40" fmla="*/ 91 w 94"/>
                    <a:gd name="T41" fmla="*/ 65 h 116"/>
                    <a:gd name="T42" fmla="*/ 93 w 94"/>
                    <a:gd name="T43" fmla="*/ 78 h 116"/>
                    <a:gd name="T44" fmla="*/ 92 w 94"/>
                    <a:gd name="T45" fmla="*/ 87 h 116"/>
                    <a:gd name="T46" fmla="*/ 91 w 94"/>
                    <a:gd name="T47" fmla="*/ 96 h 116"/>
                    <a:gd name="T48" fmla="*/ 88 w 94"/>
                    <a:gd name="T49" fmla="*/ 104 h 116"/>
                    <a:gd name="T50" fmla="*/ 79 w 94"/>
                    <a:gd name="T51" fmla="*/ 111 h 116"/>
                    <a:gd name="T52" fmla="*/ 69 w 94"/>
                    <a:gd name="T53" fmla="*/ 114 h 116"/>
                    <a:gd name="T54" fmla="*/ 58 w 94"/>
                    <a:gd name="T55" fmla="*/ 115 h 116"/>
                    <a:gd name="T56" fmla="*/ 47 w 94"/>
                    <a:gd name="T57" fmla="*/ 114 h 116"/>
                    <a:gd name="T58" fmla="*/ 39 w 94"/>
                    <a:gd name="T59" fmla="*/ 110 h 116"/>
                    <a:gd name="T60" fmla="*/ 26 w 94"/>
                    <a:gd name="T61" fmla="*/ 102 h 116"/>
                    <a:gd name="T62" fmla="*/ 16 w 94"/>
                    <a:gd name="T63" fmla="*/ 91 h 116"/>
                    <a:gd name="T64" fmla="*/ 9 w 94"/>
                    <a:gd name="T65" fmla="*/ 80 h 116"/>
                    <a:gd name="T66" fmla="*/ 4 w 94"/>
                    <a:gd name="T67" fmla="*/ 75 h 116"/>
                    <a:gd name="T68" fmla="*/ 4 w 94"/>
                    <a:gd name="T69" fmla="*/ 70 h 116"/>
                    <a:gd name="T70" fmla="*/ 7 w 94"/>
                    <a:gd name="T71" fmla="*/ 70 h 116"/>
                    <a:gd name="T72" fmla="*/ 3 w 94"/>
                    <a:gd name="T73" fmla="*/ 64 h 116"/>
                    <a:gd name="T74" fmla="*/ 1 w 94"/>
                    <a:gd name="T75" fmla="*/ 56 h 116"/>
                    <a:gd name="T76" fmla="*/ 0 w 94"/>
                    <a:gd name="T77" fmla="*/ 47 h 116"/>
                    <a:gd name="T78" fmla="*/ 0 w 94"/>
                    <a:gd name="T79" fmla="*/ 39 h 116"/>
                    <a:gd name="T80" fmla="*/ 0 w 94"/>
                    <a:gd name="T81" fmla="*/ 30 h 11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94"/>
                    <a:gd name="T124" fmla="*/ 0 h 116"/>
                    <a:gd name="T125" fmla="*/ 94 w 94"/>
                    <a:gd name="T126" fmla="*/ 116 h 11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94" h="116">
                      <a:moveTo>
                        <a:pt x="0" y="30"/>
                      </a:moveTo>
                      <a:lnTo>
                        <a:pt x="3" y="24"/>
                      </a:lnTo>
                      <a:lnTo>
                        <a:pt x="5" y="19"/>
                      </a:lnTo>
                      <a:lnTo>
                        <a:pt x="11" y="14"/>
                      </a:lnTo>
                      <a:lnTo>
                        <a:pt x="13" y="12"/>
                      </a:lnTo>
                      <a:lnTo>
                        <a:pt x="21" y="7"/>
                      </a:lnTo>
                      <a:lnTo>
                        <a:pt x="28" y="5"/>
                      </a:lnTo>
                      <a:lnTo>
                        <a:pt x="35" y="2"/>
                      </a:lnTo>
                      <a:lnTo>
                        <a:pt x="43" y="1"/>
                      </a:lnTo>
                      <a:lnTo>
                        <a:pt x="51" y="0"/>
                      </a:lnTo>
                      <a:lnTo>
                        <a:pt x="59" y="2"/>
                      </a:lnTo>
                      <a:lnTo>
                        <a:pt x="66" y="4"/>
                      </a:lnTo>
                      <a:lnTo>
                        <a:pt x="70" y="7"/>
                      </a:lnTo>
                      <a:lnTo>
                        <a:pt x="75" y="11"/>
                      </a:lnTo>
                      <a:lnTo>
                        <a:pt x="79" y="15"/>
                      </a:lnTo>
                      <a:lnTo>
                        <a:pt x="82" y="21"/>
                      </a:lnTo>
                      <a:lnTo>
                        <a:pt x="84" y="26"/>
                      </a:lnTo>
                      <a:lnTo>
                        <a:pt x="86" y="34"/>
                      </a:lnTo>
                      <a:lnTo>
                        <a:pt x="87" y="42"/>
                      </a:lnTo>
                      <a:lnTo>
                        <a:pt x="89" y="51"/>
                      </a:lnTo>
                      <a:lnTo>
                        <a:pt x="91" y="65"/>
                      </a:lnTo>
                      <a:lnTo>
                        <a:pt x="93" y="78"/>
                      </a:lnTo>
                      <a:lnTo>
                        <a:pt x="92" y="87"/>
                      </a:lnTo>
                      <a:lnTo>
                        <a:pt x="91" y="96"/>
                      </a:lnTo>
                      <a:lnTo>
                        <a:pt x="88" y="104"/>
                      </a:lnTo>
                      <a:lnTo>
                        <a:pt x="79" y="111"/>
                      </a:lnTo>
                      <a:lnTo>
                        <a:pt x="69" y="114"/>
                      </a:lnTo>
                      <a:lnTo>
                        <a:pt x="58" y="115"/>
                      </a:lnTo>
                      <a:lnTo>
                        <a:pt x="47" y="114"/>
                      </a:lnTo>
                      <a:lnTo>
                        <a:pt x="39" y="110"/>
                      </a:lnTo>
                      <a:lnTo>
                        <a:pt x="26" y="102"/>
                      </a:lnTo>
                      <a:lnTo>
                        <a:pt x="16" y="91"/>
                      </a:lnTo>
                      <a:lnTo>
                        <a:pt x="9" y="80"/>
                      </a:lnTo>
                      <a:lnTo>
                        <a:pt x="4" y="75"/>
                      </a:lnTo>
                      <a:lnTo>
                        <a:pt x="4" y="70"/>
                      </a:lnTo>
                      <a:lnTo>
                        <a:pt x="7" y="70"/>
                      </a:lnTo>
                      <a:lnTo>
                        <a:pt x="3" y="64"/>
                      </a:lnTo>
                      <a:lnTo>
                        <a:pt x="1" y="56"/>
                      </a:lnTo>
                      <a:lnTo>
                        <a:pt x="0" y="47"/>
                      </a:lnTo>
                      <a:lnTo>
                        <a:pt x="0" y="39"/>
                      </a:lnTo>
                      <a:lnTo>
                        <a:pt x="0" y="30"/>
                      </a:lnTo>
                    </a:path>
                  </a:pathLst>
                </a:custGeom>
                <a:solidFill>
                  <a:srgbClr val="C08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  <p:sp>
              <p:nvSpPr>
                <p:cNvPr id="45092" name="Freeform 177"/>
                <p:cNvSpPr>
                  <a:spLocks/>
                </p:cNvSpPr>
                <p:nvPr/>
              </p:nvSpPr>
              <p:spPr bwMode="auto">
                <a:xfrm>
                  <a:off x="4061" y="2559"/>
                  <a:ext cx="90" cy="102"/>
                </a:xfrm>
                <a:custGeom>
                  <a:avLst/>
                  <a:gdLst>
                    <a:gd name="T0" fmla="*/ 32 w 90"/>
                    <a:gd name="T1" fmla="*/ 46 h 102"/>
                    <a:gd name="T2" fmla="*/ 40 w 90"/>
                    <a:gd name="T3" fmla="*/ 42 h 102"/>
                    <a:gd name="T4" fmla="*/ 51 w 90"/>
                    <a:gd name="T5" fmla="*/ 42 h 102"/>
                    <a:gd name="T6" fmla="*/ 55 w 90"/>
                    <a:gd name="T7" fmla="*/ 48 h 102"/>
                    <a:gd name="T8" fmla="*/ 59 w 90"/>
                    <a:gd name="T9" fmla="*/ 60 h 102"/>
                    <a:gd name="T10" fmla="*/ 66 w 90"/>
                    <a:gd name="T11" fmla="*/ 67 h 102"/>
                    <a:gd name="T12" fmla="*/ 61 w 90"/>
                    <a:gd name="T13" fmla="*/ 46 h 102"/>
                    <a:gd name="T14" fmla="*/ 67 w 90"/>
                    <a:gd name="T15" fmla="*/ 35 h 102"/>
                    <a:gd name="T16" fmla="*/ 65 w 90"/>
                    <a:gd name="T17" fmla="*/ 8 h 102"/>
                    <a:gd name="T18" fmla="*/ 77 w 90"/>
                    <a:gd name="T19" fmla="*/ 13 h 102"/>
                    <a:gd name="T20" fmla="*/ 82 w 90"/>
                    <a:gd name="T21" fmla="*/ 44 h 102"/>
                    <a:gd name="T22" fmla="*/ 76 w 90"/>
                    <a:gd name="T23" fmla="*/ 53 h 102"/>
                    <a:gd name="T24" fmla="*/ 70 w 90"/>
                    <a:gd name="T25" fmla="*/ 60 h 102"/>
                    <a:gd name="T26" fmla="*/ 77 w 90"/>
                    <a:gd name="T27" fmla="*/ 71 h 102"/>
                    <a:gd name="T28" fmla="*/ 81 w 90"/>
                    <a:gd name="T29" fmla="*/ 85 h 102"/>
                    <a:gd name="T30" fmla="*/ 84 w 90"/>
                    <a:gd name="T31" fmla="*/ 66 h 102"/>
                    <a:gd name="T32" fmla="*/ 83 w 90"/>
                    <a:gd name="T33" fmla="*/ 57 h 102"/>
                    <a:gd name="T34" fmla="*/ 87 w 90"/>
                    <a:gd name="T35" fmla="*/ 51 h 102"/>
                    <a:gd name="T36" fmla="*/ 88 w 90"/>
                    <a:gd name="T37" fmla="*/ 78 h 102"/>
                    <a:gd name="T38" fmla="*/ 80 w 90"/>
                    <a:gd name="T39" fmla="*/ 93 h 102"/>
                    <a:gd name="T40" fmla="*/ 65 w 90"/>
                    <a:gd name="T41" fmla="*/ 100 h 102"/>
                    <a:gd name="T42" fmla="*/ 45 w 90"/>
                    <a:gd name="T43" fmla="*/ 100 h 102"/>
                    <a:gd name="T44" fmla="*/ 28 w 90"/>
                    <a:gd name="T45" fmla="*/ 92 h 102"/>
                    <a:gd name="T46" fmla="*/ 12 w 90"/>
                    <a:gd name="T47" fmla="*/ 77 h 102"/>
                    <a:gd name="T48" fmla="*/ 0 w 90"/>
                    <a:gd name="T49" fmla="*/ 61 h 102"/>
                    <a:gd name="T50" fmla="*/ 4 w 90"/>
                    <a:gd name="T51" fmla="*/ 56 h 102"/>
                    <a:gd name="T52" fmla="*/ 22 w 90"/>
                    <a:gd name="T53" fmla="*/ 58 h 102"/>
                    <a:gd name="T54" fmla="*/ 31 w 90"/>
                    <a:gd name="T55" fmla="*/ 67 h 102"/>
                    <a:gd name="T56" fmla="*/ 41 w 90"/>
                    <a:gd name="T57" fmla="*/ 68 h 102"/>
                    <a:gd name="T58" fmla="*/ 40 w 90"/>
                    <a:gd name="T59" fmla="*/ 79 h 102"/>
                    <a:gd name="T60" fmla="*/ 45 w 90"/>
                    <a:gd name="T61" fmla="*/ 92 h 102"/>
                    <a:gd name="T62" fmla="*/ 46 w 90"/>
                    <a:gd name="T63" fmla="*/ 76 h 102"/>
                    <a:gd name="T64" fmla="*/ 52 w 90"/>
                    <a:gd name="T65" fmla="*/ 66 h 102"/>
                    <a:gd name="T66" fmla="*/ 52 w 90"/>
                    <a:gd name="T67" fmla="*/ 64 h 102"/>
                    <a:gd name="T68" fmla="*/ 51 w 90"/>
                    <a:gd name="T69" fmla="*/ 56 h 102"/>
                    <a:gd name="T70" fmla="*/ 41 w 90"/>
                    <a:gd name="T71" fmla="*/ 59 h 102"/>
                    <a:gd name="T72" fmla="*/ 28 w 90"/>
                    <a:gd name="T73" fmla="*/ 57 h 102"/>
                    <a:gd name="T74" fmla="*/ 12 w 90"/>
                    <a:gd name="T75" fmla="*/ 54 h 102"/>
                    <a:gd name="T76" fmla="*/ 32 w 90"/>
                    <a:gd name="T77" fmla="*/ 19 h 102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90"/>
                    <a:gd name="T118" fmla="*/ 0 h 102"/>
                    <a:gd name="T119" fmla="*/ 90 w 90"/>
                    <a:gd name="T120" fmla="*/ 102 h 102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90" h="102">
                      <a:moveTo>
                        <a:pt x="32" y="19"/>
                      </a:moveTo>
                      <a:lnTo>
                        <a:pt x="32" y="46"/>
                      </a:lnTo>
                      <a:lnTo>
                        <a:pt x="35" y="44"/>
                      </a:lnTo>
                      <a:lnTo>
                        <a:pt x="40" y="42"/>
                      </a:lnTo>
                      <a:lnTo>
                        <a:pt x="47" y="41"/>
                      </a:lnTo>
                      <a:lnTo>
                        <a:pt x="51" y="42"/>
                      </a:lnTo>
                      <a:lnTo>
                        <a:pt x="50" y="44"/>
                      </a:lnTo>
                      <a:lnTo>
                        <a:pt x="55" y="48"/>
                      </a:lnTo>
                      <a:lnTo>
                        <a:pt x="59" y="55"/>
                      </a:lnTo>
                      <a:lnTo>
                        <a:pt x="59" y="60"/>
                      </a:lnTo>
                      <a:lnTo>
                        <a:pt x="61" y="65"/>
                      </a:lnTo>
                      <a:lnTo>
                        <a:pt x="66" y="67"/>
                      </a:lnTo>
                      <a:lnTo>
                        <a:pt x="67" y="63"/>
                      </a:lnTo>
                      <a:lnTo>
                        <a:pt x="61" y="46"/>
                      </a:lnTo>
                      <a:lnTo>
                        <a:pt x="60" y="36"/>
                      </a:lnTo>
                      <a:lnTo>
                        <a:pt x="67" y="35"/>
                      </a:lnTo>
                      <a:lnTo>
                        <a:pt x="64" y="29"/>
                      </a:lnTo>
                      <a:lnTo>
                        <a:pt x="65" y="8"/>
                      </a:lnTo>
                      <a:lnTo>
                        <a:pt x="68" y="0"/>
                      </a:lnTo>
                      <a:lnTo>
                        <a:pt x="77" y="13"/>
                      </a:lnTo>
                      <a:lnTo>
                        <a:pt x="83" y="33"/>
                      </a:lnTo>
                      <a:lnTo>
                        <a:pt x="82" y="44"/>
                      </a:lnTo>
                      <a:lnTo>
                        <a:pt x="78" y="50"/>
                      </a:lnTo>
                      <a:lnTo>
                        <a:pt x="76" y="53"/>
                      </a:lnTo>
                      <a:lnTo>
                        <a:pt x="69" y="56"/>
                      </a:lnTo>
                      <a:lnTo>
                        <a:pt x="70" y="60"/>
                      </a:lnTo>
                      <a:lnTo>
                        <a:pt x="75" y="66"/>
                      </a:lnTo>
                      <a:lnTo>
                        <a:pt x="77" y="71"/>
                      </a:lnTo>
                      <a:lnTo>
                        <a:pt x="79" y="78"/>
                      </a:lnTo>
                      <a:lnTo>
                        <a:pt x="81" y="85"/>
                      </a:lnTo>
                      <a:lnTo>
                        <a:pt x="83" y="72"/>
                      </a:lnTo>
                      <a:lnTo>
                        <a:pt x="84" y="66"/>
                      </a:lnTo>
                      <a:lnTo>
                        <a:pt x="84" y="63"/>
                      </a:lnTo>
                      <a:lnTo>
                        <a:pt x="83" y="57"/>
                      </a:lnTo>
                      <a:lnTo>
                        <a:pt x="84" y="54"/>
                      </a:lnTo>
                      <a:lnTo>
                        <a:pt x="87" y="51"/>
                      </a:lnTo>
                      <a:lnTo>
                        <a:pt x="89" y="64"/>
                      </a:lnTo>
                      <a:lnTo>
                        <a:pt x="88" y="78"/>
                      </a:lnTo>
                      <a:lnTo>
                        <a:pt x="85" y="88"/>
                      </a:lnTo>
                      <a:lnTo>
                        <a:pt x="80" y="93"/>
                      </a:lnTo>
                      <a:lnTo>
                        <a:pt x="72" y="98"/>
                      </a:lnTo>
                      <a:lnTo>
                        <a:pt x="65" y="100"/>
                      </a:lnTo>
                      <a:lnTo>
                        <a:pt x="55" y="101"/>
                      </a:lnTo>
                      <a:lnTo>
                        <a:pt x="45" y="100"/>
                      </a:lnTo>
                      <a:lnTo>
                        <a:pt x="40" y="98"/>
                      </a:lnTo>
                      <a:lnTo>
                        <a:pt x="28" y="92"/>
                      </a:lnTo>
                      <a:lnTo>
                        <a:pt x="21" y="86"/>
                      </a:lnTo>
                      <a:lnTo>
                        <a:pt x="12" y="77"/>
                      </a:lnTo>
                      <a:lnTo>
                        <a:pt x="7" y="68"/>
                      </a:lnTo>
                      <a:lnTo>
                        <a:pt x="0" y="61"/>
                      </a:lnTo>
                      <a:lnTo>
                        <a:pt x="1" y="56"/>
                      </a:lnTo>
                      <a:lnTo>
                        <a:pt x="4" y="56"/>
                      </a:lnTo>
                      <a:lnTo>
                        <a:pt x="0" y="51"/>
                      </a:lnTo>
                      <a:lnTo>
                        <a:pt x="22" y="58"/>
                      </a:lnTo>
                      <a:lnTo>
                        <a:pt x="26" y="62"/>
                      </a:lnTo>
                      <a:lnTo>
                        <a:pt x="31" y="67"/>
                      </a:lnTo>
                      <a:lnTo>
                        <a:pt x="34" y="68"/>
                      </a:lnTo>
                      <a:lnTo>
                        <a:pt x="41" y="68"/>
                      </a:lnTo>
                      <a:lnTo>
                        <a:pt x="40" y="74"/>
                      </a:lnTo>
                      <a:lnTo>
                        <a:pt x="40" y="79"/>
                      </a:lnTo>
                      <a:lnTo>
                        <a:pt x="42" y="85"/>
                      </a:lnTo>
                      <a:lnTo>
                        <a:pt x="45" y="92"/>
                      </a:lnTo>
                      <a:lnTo>
                        <a:pt x="44" y="84"/>
                      </a:lnTo>
                      <a:lnTo>
                        <a:pt x="46" y="76"/>
                      </a:lnTo>
                      <a:lnTo>
                        <a:pt x="48" y="69"/>
                      </a:lnTo>
                      <a:lnTo>
                        <a:pt x="52" y="66"/>
                      </a:lnTo>
                      <a:lnTo>
                        <a:pt x="54" y="65"/>
                      </a:lnTo>
                      <a:lnTo>
                        <a:pt x="52" y="64"/>
                      </a:lnTo>
                      <a:lnTo>
                        <a:pt x="51" y="61"/>
                      </a:lnTo>
                      <a:lnTo>
                        <a:pt x="51" y="56"/>
                      </a:lnTo>
                      <a:lnTo>
                        <a:pt x="46" y="58"/>
                      </a:lnTo>
                      <a:lnTo>
                        <a:pt x="41" y="59"/>
                      </a:lnTo>
                      <a:lnTo>
                        <a:pt x="34" y="59"/>
                      </a:lnTo>
                      <a:lnTo>
                        <a:pt x="28" y="57"/>
                      </a:lnTo>
                      <a:lnTo>
                        <a:pt x="21" y="57"/>
                      </a:lnTo>
                      <a:lnTo>
                        <a:pt x="12" y="54"/>
                      </a:lnTo>
                      <a:lnTo>
                        <a:pt x="8" y="29"/>
                      </a:lnTo>
                      <a:lnTo>
                        <a:pt x="32" y="19"/>
                      </a:lnTo>
                    </a:path>
                  </a:pathLst>
                </a:custGeom>
                <a:solidFill>
                  <a:srgbClr val="804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fr-FR" sz="2215"/>
                </a:p>
              </p:txBody>
            </p:sp>
          </p:grpSp>
          <p:sp>
            <p:nvSpPr>
              <p:cNvPr id="45090" name="Freeform 178"/>
              <p:cNvSpPr>
                <a:spLocks/>
              </p:cNvSpPr>
              <p:nvPr/>
            </p:nvSpPr>
            <p:spPr bwMode="auto">
              <a:xfrm>
                <a:off x="4052" y="2543"/>
                <a:ext cx="100" cy="81"/>
              </a:xfrm>
              <a:custGeom>
                <a:avLst/>
                <a:gdLst>
                  <a:gd name="T0" fmla="*/ 10 w 100"/>
                  <a:gd name="T1" fmla="*/ 71 h 81"/>
                  <a:gd name="T2" fmla="*/ 6 w 100"/>
                  <a:gd name="T3" fmla="*/ 64 h 81"/>
                  <a:gd name="T4" fmla="*/ 3 w 100"/>
                  <a:gd name="T5" fmla="*/ 58 h 81"/>
                  <a:gd name="T6" fmla="*/ 1 w 100"/>
                  <a:gd name="T7" fmla="*/ 49 h 81"/>
                  <a:gd name="T8" fmla="*/ 0 w 100"/>
                  <a:gd name="T9" fmla="*/ 41 h 81"/>
                  <a:gd name="T10" fmla="*/ 0 w 100"/>
                  <a:gd name="T11" fmla="*/ 30 h 81"/>
                  <a:gd name="T12" fmla="*/ 3 w 100"/>
                  <a:gd name="T13" fmla="*/ 25 h 81"/>
                  <a:gd name="T14" fmla="*/ 9 w 100"/>
                  <a:gd name="T15" fmla="*/ 16 h 81"/>
                  <a:gd name="T16" fmla="*/ 16 w 100"/>
                  <a:gd name="T17" fmla="*/ 11 h 81"/>
                  <a:gd name="T18" fmla="*/ 26 w 100"/>
                  <a:gd name="T19" fmla="*/ 6 h 81"/>
                  <a:gd name="T20" fmla="*/ 39 w 100"/>
                  <a:gd name="T21" fmla="*/ 2 h 81"/>
                  <a:gd name="T22" fmla="*/ 53 w 100"/>
                  <a:gd name="T23" fmla="*/ 0 h 81"/>
                  <a:gd name="T24" fmla="*/ 63 w 100"/>
                  <a:gd name="T25" fmla="*/ 1 h 81"/>
                  <a:gd name="T26" fmla="*/ 71 w 100"/>
                  <a:gd name="T27" fmla="*/ 3 h 81"/>
                  <a:gd name="T28" fmla="*/ 76 w 100"/>
                  <a:gd name="T29" fmla="*/ 8 h 81"/>
                  <a:gd name="T30" fmla="*/ 80 w 100"/>
                  <a:gd name="T31" fmla="*/ 8 h 81"/>
                  <a:gd name="T32" fmla="*/ 86 w 100"/>
                  <a:gd name="T33" fmla="*/ 12 h 81"/>
                  <a:gd name="T34" fmla="*/ 90 w 100"/>
                  <a:gd name="T35" fmla="*/ 16 h 81"/>
                  <a:gd name="T36" fmla="*/ 92 w 100"/>
                  <a:gd name="T37" fmla="*/ 23 h 81"/>
                  <a:gd name="T38" fmla="*/ 95 w 100"/>
                  <a:gd name="T39" fmla="*/ 29 h 81"/>
                  <a:gd name="T40" fmla="*/ 98 w 100"/>
                  <a:gd name="T41" fmla="*/ 36 h 81"/>
                  <a:gd name="T42" fmla="*/ 99 w 100"/>
                  <a:gd name="T43" fmla="*/ 46 h 81"/>
                  <a:gd name="T44" fmla="*/ 98 w 100"/>
                  <a:gd name="T45" fmla="*/ 52 h 81"/>
                  <a:gd name="T46" fmla="*/ 97 w 100"/>
                  <a:gd name="T47" fmla="*/ 58 h 81"/>
                  <a:gd name="T48" fmla="*/ 95 w 100"/>
                  <a:gd name="T49" fmla="*/ 63 h 81"/>
                  <a:gd name="T50" fmla="*/ 93 w 100"/>
                  <a:gd name="T51" fmla="*/ 48 h 81"/>
                  <a:gd name="T52" fmla="*/ 82 w 100"/>
                  <a:gd name="T53" fmla="*/ 31 h 81"/>
                  <a:gd name="T54" fmla="*/ 79 w 100"/>
                  <a:gd name="T55" fmla="*/ 24 h 81"/>
                  <a:gd name="T56" fmla="*/ 73 w 100"/>
                  <a:gd name="T57" fmla="*/ 26 h 81"/>
                  <a:gd name="T58" fmla="*/ 58 w 100"/>
                  <a:gd name="T59" fmla="*/ 27 h 81"/>
                  <a:gd name="T60" fmla="*/ 53 w 100"/>
                  <a:gd name="T61" fmla="*/ 30 h 81"/>
                  <a:gd name="T62" fmla="*/ 42 w 100"/>
                  <a:gd name="T63" fmla="*/ 48 h 81"/>
                  <a:gd name="T64" fmla="*/ 37 w 100"/>
                  <a:gd name="T65" fmla="*/ 49 h 81"/>
                  <a:gd name="T66" fmla="*/ 26 w 100"/>
                  <a:gd name="T67" fmla="*/ 49 h 81"/>
                  <a:gd name="T68" fmla="*/ 23 w 100"/>
                  <a:gd name="T69" fmla="*/ 51 h 81"/>
                  <a:gd name="T70" fmla="*/ 21 w 100"/>
                  <a:gd name="T71" fmla="*/ 55 h 81"/>
                  <a:gd name="T72" fmla="*/ 24 w 100"/>
                  <a:gd name="T73" fmla="*/ 64 h 81"/>
                  <a:gd name="T74" fmla="*/ 25 w 100"/>
                  <a:gd name="T75" fmla="*/ 71 h 81"/>
                  <a:gd name="T76" fmla="*/ 25 w 100"/>
                  <a:gd name="T77" fmla="*/ 80 h 81"/>
                  <a:gd name="T78" fmla="*/ 12 w 100"/>
                  <a:gd name="T79" fmla="*/ 71 h 81"/>
                  <a:gd name="T80" fmla="*/ 10 w 100"/>
                  <a:gd name="T81" fmla="*/ 71 h 8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00"/>
                  <a:gd name="T124" fmla="*/ 0 h 81"/>
                  <a:gd name="T125" fmla="*/ 100 w 100"/>
                  <a:gd name="T126" fmla="*/ 81 h 8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00" h="81">
                    <a:moveTo>
                      <a:pt x="10" y="71"/>
                    </a:moveTo>
                    <a:lnTo>
                      <a:pt x="6" y="64"/>
                    </a:lnTo>
                    <a:lnTo>
                      <a:pt x="3" y="58"/>
                    </a:lnTo>
                    <a:lnTo>
                      <a:pt x="1" y="49"/>
                    </a:lnTo>
                    <a:lnTo>
                      <a:pt x="0" y="41"/>
                    </a:lnTo>
                    <a:lnTo>
                      <a:pt x="0" y="30"/>
                    </a:lnTo>
                    <a:lnTo>
                      <a:pt x="3" y="25"/>
                    </a:lnTo>
                    <a:lnTo>
                      <a:pt x="9" y="16"/>
                    </a:lnTo>
                    <a:lnTo>
                      <a:pt x="16" y="11"/>
                    </a:lnTo>
                    <a:lnTo>
                      <a:pt x="26" y="6"/>
                    </a:lnTo>
                    <a:lnTo>
                      <a:pt x="39" y="2"/>
                    </a:lnTo>
                    <a:lnTo>
                      <a:pt x="53" y="0"/>
                    </a:lnTo>
                    <a:lnTo>
                      <a:pt x="63" y="1"/>
                    </a:lnTo>
                    <a:lnTo>
                      <a:pt x="71" y="3"/>
                    </a:lnTo>
                    <a:lnTo>
                      <a:pt x="76" y="8"/>
                    </a:lnTo>
                    <a:lnTo>
                      <a:pt x="80" y="8"/>
                    </a:lnTo>
                    <a:lnTo>
                      <a:pt x="86" y="12"/>
                    </a:lnTo>
                    <a:lnTo>
                      <a:pt x="90" y="16"/>
                    </a:lnTo>
                    <a:lnTo>
                      <a:pt x="92" y="23"/>
                    </a:lnTo>
                    <a:lnTo>
                      <a:pt x="95" y="29"/>
                    </a:lnTo>
                    <a:lnTo>
                      <a:pt x="98" y="36"/>
                    </a:lnTo>
                    <a:lnTo>
                      <a:pt x="99" y="46"/>
                    </a:lnTo>
                    <a:lnTo>
                      <a:pt x="98" y="52"/>
                    </a:lnTo>
                    <a:lnTo>
                      <a:pt x="97" y="58"/>
                    </a:lnTo>
                    <a:lnTo>
                      <a:pt x="95" y="63"/>
                    </a:lnTo>
                    <a:lnTo>
                      <a:pt x="93" y="48"/>
                    </a:lnTo>
                    <a:lnTo>
                      <a:pt x="82" y="31"/>
                    </a:lnTo>
                    <a:lnTo>
                      <a:pt x="79" y="24"/>
                    </a:lnTo>
                    <a:lnTo>
                      <a:pt x="73" y="26"/>
                    </a:lnTo>
                    <a:lnTo>
                      <a:pt x="58" y="27"/>
                    </a:lnTo>
                    <a:lnTo>
                      <a:pt x="53" y="30"/>
                    </a:lnTo>
                    <a:lnTo>
                      <a:pt x="42" y="48"/>
                    </a:lnTo>
                    <a:lnTo>
                      <a:pt x="37" y="49"/>
                    </a:lnTo>
                    <a:lnTo>
                      <a:pt x="26" y="49"/>
                    </a:lnTo>
                    <a:lnTo>
                      <a:pt x="23" y="51"/>
                    </a:lnTo>
                    <a:lnTo>
                      <a:pt x="21" y="55"/>
                    </a:lnTo>
                    <a:lnTo>
                      <a:pt x="24" y="64"/>
                    </a:lnTo>
                    <a:lnTo>
                      <a:pt x="25" y="71"/>
                    </a:lnTo>
                    <a:lnTo>
                      <a:pt x="25" y="80"/>
                    </a:lnTo>
                    <a:lnTo>
                      <a:pt x="12" y="71"/>
                    </a:lnTo>
                    <a:lnTo>
                      <a:pt x="10" y="71"/>
                    </a:lnTo>
                  </a:path>
                </a:pathLst>
              </a:custGeom>
              <a:solidFill>
                <a:srgbClr val="402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fr-FR" sz="2215"/>
              </a:p>
            </p:txBody>
          </p:sp>
        </p:grpSp>
      </p:grpSp>
      <p:sp>
        <p:nvSpPr>
          <p:cNvPr id="45081" name="Rectangle 179"/>
          <p:cNvSpPr>
            <a:spLocks noChangeArrowheads="1"/>
          </p:cNvSpPr>
          <p:nvPr/>
        </p:nvSpPr>
        <p:spPr bwMode="auto">
          <a:xfrm>
            <a:off x="273563" y="4531762"/>
            <a:ext cx="979806" cy="25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27" tIns="41031" rIns="83527" bIns="41031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108">
                <a:latin typeface="FuturaA Bk BT" pitchFamily="34" charset="0"/>
              </a:rPr>
              <a:t>Maintenance</a:t>
            </a:r>
          </a:p>
        </p:txBody>
      </p:sp>
      <p:sp>
        <p:nvSpPr>
          <p:cNvPr id="45082" name="Rectangle 180"/>
          <p:cNvSpPr>
            <a:spLocks noChangeArrowheads="1"/>
          </p:cNvSpPr>
          <p:nvPr/>
        </p:nvSpPr>
        <p:spPr bwMode="auto">
          <a:xfrm>
            <a:off x="5046944" y="4322887"/>
            <a:ext cx="3956538" cy="1910779"/>
          </a:xfrm>
          <a:prstGeom prst="rect">
            <a:avLst/>
          </a:prstGeom>
          <a:noFill/>
          <a:ln w="12700">
            <a:solidFill>
              <a:srgbClr val="0020D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The </a:t>
            </a:r>
            <a:r>
              <a:rPr lang="fr-FR" altLang="en-US" sz="1477" b="1" dirty="0" err="1">
                <a:solidFill>
                  <a:srgbClr val="000000"/>
                </a:solidFill>
                <a:latin typeface="FuturaA Bk BT" pitchFamily="34" charset="0"/>
              </a:rPr>
              <a:t>physical</a:t>
            </a: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 interface </a:t>
            </a:r>
            <a:r>
              <a:rPr lang="fr-FR" altLang="en-US" sz="1477" b="1" dirty="0" err="1">
                <a:solidFill>
                  <a:srgbClr val="000000"/>
                </a:solidFill>
                <a:latin typeface="FuturaA Bk BT" pitchFamily="34" charset="0"/>
              </a:rPr>
              <a:t>is</a:t>
            </a: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 the </a:t>
            </a:r>
            <a:r>
              <a:rPr lang="fr-FR" altLang="en-US" sz="1477" b="1" dirty="0" err="1">
                <a:solidFill>
                  <a:srgbClr val="000000"/>
                </a:solidFill>
                <a:latin typeface="FuturaA Bk BT" pitchFamily="34" charset="0"/>
              </a:rPr>
              <a:t>link</a:t>
            </a: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 </a:t>
            </a:r>
            <a:r>
              <a:rPr lang="fr-FR" altLang="en-US" sz="1477" b="1" dirty="0" err="1">
                <a:solidFill>
                  <a:srgbClr val="000000"/>
                </a:solidFill>
                <a:latin typeface="FuturaA Bk BT" pitchFamily="34" charset="0"/>
              </a:rPr>
              <a:t>which</a:t>
            </a: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 </a:t>
            </a:r>
            <a:r>
              <a:rPr lang="fr-FR" altLang="en-US" sz="1477" b="1" dirty="0" err="1">
                <a:solidFill>
                  <a:srgbClr val="000000"/>
                </a:solidFill>
                <a:latin typeface="FuturaA Bk BT" pitchFamily="34" charset="0"/>
              </a:rPr>
              <a:t>will</a:t>
            </a: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 support the </a:t>
            </a:r>
            <a:r>
              <a:rPr lang="fr-FR" altLang="en-US" sz="1477" b="1" dirty="0" err="1">
                <a:solidFill>
                  <a:srgbClr val="000000"/>
                </a:solidFill>
                <a:latin typeface="FuturaA Bk BT" pitchFamily="34" charset="0"/>
              </a:rPr>
              <a:t>corresponding</a:t>
            </a: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 service </a:t>
            </a:r>
            <a:r>
              <a:rPr lang="fr-FR" altLang="en-US" sz="1477" b="1" dirty="0" err="1">
                <a:solidFill>
                  <a:srgbClr val="000000"/>
                </a:solidFill>
                <a:latin typeface="FuturaA Bk BT" pitchFamily="34" charset="0"/>
              </a:rPr>
              <a:t>function</a:t>
            </a: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. It </a:t>
            </a:r>
            <a:r>
              <a:rPr lang="fr-FR" altLang="en-US" sz="1477" b="1" dirty="0" err="1">
                <a:solidFill>
                  <a:srgbClr val="000000"/>
                </a:solidFill>
                <a:latin typeface="FuturaA Bk BT" pitchFamily="34" charset="0"/>
              </a:rPr>
              <a:t>can</a:t>
            </a: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 </a:t>
            </a:r>
            <a:r>
              <a:rPr lang="fr-FR" altLang="en-US" sz="1477" b="1" dirty="0" err="1">
                <a:solidFill>
                  <a:srgbClr val="000000"/>
                </a:solidFill>
                <a:latin typeface="FuturaA Bk BT" pitchFamily="34" charset="0"/>
              </a:rPr>
              <a:t>be</a:t>
            </a: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:</a:t>
            </a: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A </a:t>
            </a:r>
            <a:r>
              <a:rPr lang="fr-FR" altLang="en-US" sz="1477" b="1" dirty="0" err="1">
                <a:solidFill>
                  <a:srgbClr val="000000"/>
                </a:solidFill>
                <a:latin typeface="FuturaA Bk BT" pitchFamily="34" charset="0"/>
              </a:rPr>
              <a:t>physical</a:t>
            </a: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 </a:t>
            </a:r>
            <a:r>
              <a:rPr lang="fr-FR" altLang="en-US" sz="1477" b="1" dirty="0" err="1">
                <a:solidFill>
                  <a:srgbClr val="000000"/>
                </a:solidFill>
                <a:latin typeface="FuturaA Bk BT" pitchFamily="34" charset="0"/>
              </a:rPr>
              <a:t>connector</a:t>
            </a:r>
            <a:endParaRPr lang="fr-FR" altLang="en-US" sz="1477" b="1" dirty="0">
              <a:solidFill>
                <a:srgbClr val="000000"/>
              </a:solidFill>
              <a:latin typeface="FuturaA Bk BT" pitchFamily="34" charset="0"/>
            </a:endParaRP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A contact </a:t>
            </a:r>
            <a:r>
              <a:rPr lang="fr-FR" altLang="en-US" sz="1477" b="1" dirty="0" err="1">
                <a:solidFill>
                  <a:srgbClr val="000000"/>
                </a:solidFill>
                <a:latin typeface="FuturaA Bk BT" pitchFamily="34" charset="0"/>
              </a:rPr>
              <a:t>between</a:t>
            </a: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 </a:t>
            </a:r>
            <a:r>
              <a:rPr lang="fr-FR" altLang="en-US" sz="1477" b="1" dirty="0" err="1">
                <a:solidFill>
                  <a:srgbClr val="000000"/>
                </a:solidFill>
                <a:latin typeface="FuturaA Bk BT" pitchFamily="34" charset="0"/>
              </a:rPr>
              <a:t>physical</a:t>
            </a: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 surfaces</a:t>
            </a: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A communication </a:t>
            </a:r>
            <a:r>
              <a:rPr lang="fr-FR" altLang="en-US" sz="1477" b="1" dirty="0" err="1">
                <a:solidFill>
                  <a:srgbClr val="000000"/>
                </a:solidFill>
                <a:latin typeface="FuturaA Bk BT" pitchFamily="34" charset="0"/>
              </a:rPr>
              <a:t>protocol</a:t>
            </a:r>
            <a:endParaRPr lang="fr-FR" altLang="en-US" sz="1477" b="1" dirty="0">
              <a:solidFill>
                <a:srgbClr val="000000"/>
              </a:solidFill>
              <a:latin typeface="FuturaA Bk BT" pitchFamily="34" charset="0"/>
            </a:endParaRP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An input or communication </a:t>
            </a:r>
            <a:r>
              <a:rPr lang="fr-FR" altLang="en-US" sz="1477" b="1" dirty="0" err="1">
                <a:solidFill>
                  <a:srgbClr val="000000"/>
                </a:solidFill>
                <a:latin typeface="FuturaA Bk BT" pitchFamily="34" charset="0"/>
              </a:rPr>
              <a:t>device</a:t>
            </a:r>
            <a:endParaRPr lang="fr-FR" altLang="en-US" sz="1477" b="1" dirty="0">
              <a:solidFill>
                <a:srgbClr val="000000"/>
              </a:solidFill>
              <a:latin typeface="FuturaA Bk BT" pitchFamily="34" charset="0"/>
            </a:endParaRP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fr-FR" altLang="en-US" sz="1477" b="1" dirty="0">
                <a:solidFill>
                  <a:srgbClr val="000000"/>
                </a:solidFill>
                <a:latin typeface="FuturaA Bk BT" pitchFamily="34" charset="0"/>
              </a:rPr>
              <a:t>…</a:t>
            </a:r>
          </a:p>
        </p:txBody>
      </p:sp>
      <p:sp>
        <p:nvSpPr>
          <p:cNvPr id="45085" name="Text Box 183"/>
          <p:cNvSpPr txBox="1">
            <a:spLocks noChangeArrowheads="1"/>
          </p:cNvSpPr>
          <p:nvPr/>
        </p:nvSpPr>
        <p:spPr bwMode="auto">
          <a:xfrm>
            <a:off x="3798277" y="1605389"/>
            <a:ext cx="1021433" cy="29117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7620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7620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en-US" sz="1292" dirty="0" err="1">
                <a:solidFill>
                  <a:schemeClr val="hlink"/>
                </a:solidFill>
                <a:latin typeface="FuturaA Bk BT" pitchFamily="34" charset="0"/>
              </a:rPr>
              <a:t>Constraints</a:t>
            </a:r>
            <a:endParaRPr lang="fr-FR" altLang="en-US" sz="1292" dirty="0">
              <a:solidFill>
                <a:schemeClr val="hlink"/>
              </a:solidFill>
              <a:latin typeface="FuturaA Bk BT" pitchFamily="34" charset="0"/>
            </a:endParaRPr>
          </a:p>
        </p:txBody>
      </p:sp>
      <p:cxnSp>
        <p:nvCxnSpPr>
          <p:cNvPr id="3" name="Connecteur droit 2"/>
          <p:cNvCxnSpPr/>
          <p:nvPr/>
        </p:nvCxnSpPr>
        <p:spPr bwMode="auto">
          <a:xfrm>
            <a:off x="1331640" y="2204579"/>
            <a:ext cx="1008112" cy="464271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Rectangle 163"/>
          <p:cNvSpPr>
            <a:spLocks noChangeArrowheads="1"/>
          </p:cNvSpPr>
          <p:nvPr/>
        </p:nvSpPr>
        <p:spPr bwMode="auto">
          <a:xfrm rot="20391115" flipH="1">
            <a:off x="954430" y="3939102"/>
            <a:ext cx="1281170" cy="25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27" tIns="41031" rIns="83527" bIns="41031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108" dirty="0">
                <a:latin typeface="FuturaA Bk BT" pitchFamily="34" charset="0"/>
              </a:rPr>
              <a:t>Physical interface</a:t>
            </a:r>
          </a:p>
        </p:txBody>
      </p:sp>
      <p:sp>
        <p:nvSpPr>
          <p:cNvPr id="77" name="Rectangle 163"/>
          <p:cNvSpPr>
            <a:spLocks noChangeArrowheads="1"/>
          </p:cNvSpPr>
          <p:nvPr/>
        </p:nvSpPr>
        <p:spPr bwMode="auto">
          <a:xfrm rot="20656158" flipH="1">
            <a:off x="5990273" y="2310035"/>
            <a:ext cx="1281170" cy="25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27" tIns="41031" rIns="83527" bIns="41031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108" dirty="0">
                <a:latin typeface="FuturaA Bk BT" pitchFamily="34" charset="0"/>
              </a:rPr>
              <a:t>Physical interface</a:t>
            </a:r>
          </a:p>
        </p:txBody>
      </p:sp>
      <p:cxnSp>
        <p:nvCxnSpPr>
          <p:cNvPr id="78" name="Connecteur droit 77"/>
          <p:cNvCxnSpPr/>
          <p:nvPr/>
        </p:nvCxnSpPr>
        <p:spPr bwMode="auto">
          <a:xfrm flipV="1">
            <a:off x="1293481" y="3940401"/>
            <a:ext cx="1214258" cy="436287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Connecteur droit 80"/>
          <p:cNvCxnSpPr/>
          <p:nvPr/>
        </p:nvCxnSpPr>
        <p:spPr bwMode="auto">
          <a:xfrm flipV="1">
            <a:off x="6228184" y="2362840"/>
            <a:ext cx="1214258" cy="436287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Rectangle 163"/>
          <p:cNvSpPr>
            <a:spLocks noChangeArrowheads="1"/>
          </p:cNvSpPr>
          <p:nvPr/>
        </p:nvSpPr>
        <p:spPr bwMode="auto">
          <a:xfrm rot="1608231" flipH="1">
            <a:off x="1254158" y="2163963"/>
            <a:ext cx="1281170" cy="25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27" tIns="41031" rIns="83527" bIns="41031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108" dirty="0">
                <a:latin typeface="FuturaA Bk BT" pitchFamily="34" charset="0"/>
              </a:rPr>
              <a:t>Physical interface</a:t>
            </a:r>
          </a:p>
        </p:txBody>
      </p:sp>
      <p:cxnSp>
        <p:nvCxnSpPr>
          <p:cNvPr id="83" name="Connecteur droit 82"/>
          <p:cNvCxnSpPr/>
          <p:nvPr/>
        </p:nvCxnSpPr>
        <p:spPr bwMode="auto">
          <a:xfrm>
            <a:off x="6367631" y="3514640"/>
            <a:ext cx="1111291" cy="252652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163"/>
          <p:cNvSpPr>
            <a:spLocks noChangeArrowheads="1"/>
          </p:cNvSpPr>
          <p:nvPr/>
        </p:nvSpPr>
        <p:spPr bwMode="auto">
          <a:xfrm rot="587110" flipH="1">
            <a:off x="6235458" y="3327557"/>
            <a:ext cx="1281170" cy="25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27" tIns="41031" rIns="83527" bIns="41031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99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108" dirty="0">
                <a:latin typeface="FuturaA Bk BT" pitchFamily="34" charset="0"/>
              </a:rPr>
              <a:t>Physical interface</a:t>
            </a:r>
          </a:p>
        </p:txBody>
      </p:sp>
    </p:spTree>
    <p:extLst>
      <p:ext uri="{BB962C8B-B14F-4D97-AF65-F5344CB8AC3E}">
        <p14:creationId xmlns:p14="http://schemas.microsoft.com/office/powerpoint/2010/main" val="1527259957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2195736" y="1647640"/>
            <a:ext cx="6421638" cy="4551362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Identify the operational concepts</a:t>
            </a:r>
          </a:p>
          <a:p>
            <a:r>
              <a:rPr lang="en-US" dirty="0"/>
              <a:t>"Operational concepts" are general way or approach or strategy of operation / utilization: basic options of how will be used the system in operation / in service. </a:t>
            </a:r>
          </a:p>
          <a:p>
            <a:pPr marL="282575" lvl="1" indent="-282575">
              <a:buClrTx/>
            </a:pPr>
            <a:r>
              <a:rPr lang="en-US" dirty="0"/>
              <a:t>Example: a completely automated system, or a system which let human to decide on operation tasks and to make decisions.</a:t>
            </a:r>
          </a:p>
          <a:p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78116" y="1613472"/>
            <a:ext cx="1507144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 functional </a:t>
            </a:r>
          </a:p>
          <a:p>
            <a:r>
              <a:rPr lang="en-GB" dirty="0"/>
              <a:t>boundaries</a:t>
            </a: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317201" y="3255905"/>
            <a:ext cx="1628972" cy="83099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 operational </a:t>
            </a:r>
          </a:p>
          <a:p>
            <a:r>
              <a:rPr lang="en-GB" dirty="0"/>
              <a:t>concepts </a:t>
            </a:r>
          </a:p>
          <a:p>
            <a:r>
              <a:rPr lang="en-GB" dirty="0"/>
              <a:t>or technological</a:t>
            </a:r>
          </a:p>
          <a:p>
            <a:r>
              <a:rPr lang="en-GB" dirty="0"/>
              <a:t>concepts</a:t>
            </a:r>
          </a:p>
        </p:txBody>
      </p:sp>
      <p:sp>
        <p:nvSpPr>
          <p:cNvPr id="8" name="Text Box 49"/>
          <p:cNvSpPr txBox="1">
            <a:spLocks noChangeArrowheads="1"/>
          </p:cNvSpPr>
          <p:nvPr/>
        </p:nvSpPr>
        <p:spPr bwMode="auto">
          <a:xfrm>
            <a:off x="450250" y="2422586"/>
            <a:ext cx="1362874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 physical </a:t>
            </a:r>
          </a:p>
          <a:p>
            <a:r>
              <a:rPr lang="en-GB" dirty="0"/>
              <a:t>boundaries </a:t>
            </a: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323528" y="1124744"/>
            <a:ext cx="1616319" cy="30777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Delimit</a:t>
            </a:r>
          </a:p>
        </p:txBody>
      </p:sp>
      <p:cxnSp>
        <p:nvCxnSpPr>
          <p:cNvPr id="10" name="Connecteur droit 9"/>
          <p:cNvCxnSpPr>
            <a:stCxn id="9" idx="2"/>
            <a:endCxn id="5" idx="0"/>
          </p:cNvCxnSpPr>
          <p:nvPr/>
        </p:nvCxnSpPr>
        <p:spPr bwMode="auto">
          <a:xfrm>
            <a:off x="1131688" y="1432521"/>
            <a:ext cx="0" cy="180951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Connecteur droit 10"/>
          <p:cNvCxnSpPr>
            <a:stCxn id="5" idx="2"/>
            <a:endCxn id="8" idx="0"/>
          </p:cNvCxnSpPr>
          <p:nvPr/>
        </p:nvCxnSpPr>
        <p:spPr bwMode="auto">
          <a:xfrm flipH="1">
            <a:off x="1131687" y="2075137"/>
            <a:ext cx="1" cy="347449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onnecteur droit 11"/>
          <p:cNvCxnSpPr>
            <a:stCxn id="8" idx="2"/>
            <a:endCxn id="6" idx="0"/>
          </p:cNvCxnSpPr>
          <p:nvPr/>
        </p:nvCxnSpPr>
        <p:spPr bwMode="auto">
          <a:xfrm>
            <a:off x="1131687" y="2884251"/>
            <a:ext cx="0" cy="371654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38848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2195736" y="1647640"/>
            <a:ext cx="6421638" cy="4551362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Identify the technological concepts</a:t>
            </a:r>
          </a:p>
          <a:p>
            <a:endParaRPr lang="en-US" dirty="0"/>
          </a:p>
          <a:p>
            <a:r>
              <a:rPr lang="en-US" dirty="0"/>
              <a:t>"Technological concepts" are technological options for the global usage of the system. </a:t>
            </a:r>
          </a:p>
          <a:p>
            <a:endParaRPr lang="en-US" dirty="0"/>
          </a:p>
          <a:p>
            <a:r>
              <a:rPr lang="en-US" dirty="0"/>
              <a:t>Example: a solution which is based on "electronic" or "pneumatic" technology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78116" y="1613472"/>
            <a:ext cx="1507144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 functional </a:t>
            </a:r>
          </a:p>
          <a:p>
            <a:r>
              <a:rPr lang="en-GB" dirty="0"/>
              <a:t>boundaries</a:t>
            </a: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317201" y="3255905"/>
            <a:ext cx="1628972" cy="83099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 operational </a:t>
            </a:r>
          </a:p>
          <a:p>
            <a:r>
              <a:rPr lang="en-GB" dirty="0"/>
              <a:t>concepts </a:t>
            </a:r>
          </a:p>
          <a:p>
            <a:r>
              <a:rPr lang="en-GB" dirty="0"/>
              <a:t>or technological</a:t>
            </a:r>
          </a:p>
          <a:p>
            <a:r>
              <a:rPr lang="en-GB" dirty="0"/>
              <a:t>concepts</a:t>
            </a:r>
          </a:p>
        </p:txBody>
      </p:sp>
      <p:sp>
        <p:nvSpPr>
          <p:cNvPr id="8" name="Text Box 49"/>
          <p:cNvSpPr txBox="1">
            <a:spLocks noChangeArrowheads="1"/>
          </p:cNvSpPr>
          <p:nvPr/>
        </p:nvSpPr>
        <p:spPr bwMode="auto">
          <a:xfrm>
            <a:off x="450250" y="2422586"/>
            <a:ext cx="1362874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 physical </a:t>
            </a:r>
          </a:p>
          <a:p>
            <a:r>
              <a:rPr lang="en-GB" dirty="0"/>
              <a:t>boundaries </a:t>
            </a: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323528" y="1124744"/>
            <a:ext cx="1616319" cy="30777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Delimit</a:t>
            </a:r>
          </a:p>
        </p:txBody>
      </p:sp>
      <p:cxnSp>
        <p:nvCxnSpPr>
          <p:cNvPr id="10" name="Connecteur droit 9"/>
          <p:cNvCxnSpPr>
            <a:stCxn id="9" idx="2"/>
            <a:endCxn id="5" idx="0"/>
          </p:cNvCxnSpPr>
          <p:nvPr/>
        </p:nvCxnSpPr>
        <p:spPr bwMode="auto">
          <a:xfrm>
            <a:off x="1131688" y="1432521"/>
            <a:ext cx="0" cy="180951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Connecteur droit 10"/>
          <p:cNvCxnSpPr>
            <a:stCxn id="5" idx="2"/>
            <a:endCxn id="8" idx="0"/>
          </p:cNvCxnSpPr>
          <p:nvPr/>
        </p:nvCxnSpPr>
        <p:spPr bwMode="auto">
          <a:xfrm flipH="1">
            <a:off x="1131687" y="2075137"/>
            <a:ext cx="1" cy="347449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onnecteur droit 11"/>
          <p:cNvCxnSpPr>
            <a:stCxn id="8" idx="2"/>
            <a:endCxn id="6" idx="0"/>
          </p:cNvCxnSpPr>
          <p:nvPr/>
        </p:nvCxnSpPr>
        <p:spPr bwMode="auto">
          <a:xfrm>
            <a:off x="1131687" y="2884251"/>
            <a:ext cx="0" cy="371654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74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2195736" y="1647640"/>
            <a:ext cx="6421638" cy="4551362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Describe the following operational scenarios</a:t>
            </a:r>
          </a:p>
          <a:p>
            <a:pPr marL="473075" lvl="1" indent="0">
              <a:buNone/>
              <a:defRPr/>
            </a:pPr>
            <a:r>
              <a:rPr lang="en-US" dirty="0"/>
              <a:t>1) From initial storage to the detection and observation of a fire</a:t>
            </a:r>
          </a:p>
          <a:p>
            <a:pPr lvl="1">
              <a:defRPr/>
            </a:pPr>
            <a:endParaRPr lang="en-US" dirty="0"/>
          </a:p>
          <a:p>
            <a:pPr marL="473075" lvl="1" indent="0">
              <a:buNone/>
              <a:defRPr/>
            </a:pPr>
            <a:r>
              <a:rPr lang="en-US" dirty="0"/>
              <a:t> 2) Detection and correction of a system failure 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… with sequence diagrams</a:t>
            </a:r>
          </a:p>
          <a:p>
            <a:pPr marL="473075" lvl="1" indent="0">
              <a:buNone/>
              <a:defRPr/>
            </a:pPr>
            <a:endParaRPr lang="en-US" dirty="0"/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675345" y="2025012"/>
            <a:ext cx="1056701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Define</a:t>
            </a:r>
            <a:endParaRPr lang="en-GB" sz="120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operational</a:t>
            </a: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scenarios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458138" y="3780971"/>
            <a:ext cx="1491114" cy="8309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</a:rPr>
              <a:t>Define expected </a:t>
            </a:r>
          </a:p>
          <a:p>
            <a:pPr algn="ctr"/>
            <a:r>
              <a:rPr lang="en-GB" sz="1200" dirty="0">
                <a:latin typeface="Century Gothic" pitchFamily="34" charset="0"/>
              </a:rPr>
              <a:t>measures of </a:t>
            </a:r>
          </a:p>
          <a:p>
            <a:pPr algn="ctr"/>
            <a:r>
              <a:rPr lang="en-GB" sz="1200" dirty="0">
                <a:latin typeface="Century Gothic" pitchFamily="34" charset="0"/>
              </a:rPr>
              <a:t>effectiveness</a:t>
            </a:r>
          </a:p>
          <a:p>
            <a:pPr algn="ctr"/>
            <a:r>
              <a:rPr lang="en-GB" sz="1200" dirty="0">
                <a:latin typeface="Century Gothic" pitchFamily="34" charset="0"/>
              </a:rPr>
              <a:t>(performances)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587501" y="2927620"/>
            <a:ext cx="1232389" cy="652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Define</a:t>
            </a:r>
            <a:endParaRPr lang="en-GB" sz="120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operational conditions </a:t>
            </a: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395536" y="1237554"/>
            <a:ext cx="1616319" cy="52322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Understand Dynamics</a:t>
            </a:r>
          </a:p>
        </p:txBody>
      </p:sp>
      <p:cxnSp>
        <p:nvCxnSpPr>
          <p:cNvPr id="17" name="Connecteur droit 16"/>
          <p:cNvCxnSpPr>
            <a:stCxn id="16" idx="2"/>
            <a:endCxn id="13" idx="0"/>
          </p:cNvCxnSpPr>
          <p:nvPr/>
        </p:nvCxnSpPr>
        <p:spPr bwMode="auto">
          <a:xfrm>
            <a:off x="1203696" y="1760774"/>
            <a:ext cx="0" cy="26423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Connecteur droit 17"/>
          <p:cNvCxnSpPr>
            <a:stCxn id="13" idx="2"/>
            <a:endCxn id="15" idx="0"/>
          </p:cNvCxnSpPr>
          <p:nvPr/>
        </p:nvCxnSpPr>
        <p:spPr bwMode="auto">
          <a:xfrm>
            <a:off x="1203696" y="2671343"/>
            <a:ext cx="0" cy="256277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Connecteur droit 18"/>
          <p:cNvCxnSpPr>
            <a:stCxn id="15" idx="2"/>
            <a:endCxn id="14" idx="0"/>
          </p:cNvCxnSpPr>
          <p:nvPr/>
        </p:nvCxnSpPr>
        <p:spPr bwMode="auto">
          <a:xfrm flipH="1">
            <a:off x="1203695" y="3580083"/>
            <a:ext cx="1" cy="20088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68160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2195736" y="1647640"/>
            <a:ext cx="6421638" cy="4551362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Identify the main operational conditions</a:t>
            </a:r>
          </a:p>
          <a:p>
            <a:pPr lvl="1">
              <a:defRPr/>
            </a:pPr>
            <a:r>
              <a:rPr lang="en-US" dirty="0"/>
              <a:t>From the initial needs</a:t>
            </a:r>
          </a:p>
          <a:p>
            <a:pPr lvl="1">
              <a:defRPr/>
            </a:pPr>
            <a:r>
              <a:rPr lang="en-US" dirty="0"/>
              <a:t>… and more if needed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675345" y="2025012"/>
            <a:ext cx="1056701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</a:t>
            </a:r>
          </a:p>
          <a:p>
            <a:r>
              <a:rPr lang="en-GB" dirty="0"/>
              <a:t>operational</a:t>
            </a:r>
          </a:p>
          <a:p>
            <a:r>
              <a:rPr lang="en-GB" dirty="0"/>
              <a:t>scenarios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458138" y="3780971"/>
            <a:ext cx="1491114" cy="8309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 expected </a:t>
            </a:r>
          </a:p>
          <a:p>
            <a:r>
              <a:rPr lang="en-GB" dirty="0"/>
              <a:t>measures of </a:t>
            </a:r>
          </a:p>
          <a:p>
            <a:r>
              <a:rPr lang="en-GB" dirty="0"/>
              <a:t>effectiveness</a:t>
            </a:r>
          </a:p>
          <a:p>
            <a:r>
              <a:rPr lang="en-GB" dirty="0"/>
              <a:t>(performances)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247344" y="2927620"/>
            <a:ext cx="1912703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</a:t>
            </a:r>
          </a:p>
          <a:p>
            <a:r>
              <a:rPr lang="en-GB" dirty="0"/>
              <a:t>operational conditions </a:t>
            </a: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395536" y="1237554"/>
            <a:ext cx="1616319" cy="52322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Understand Dynamics</a:t>
            </a:r>
          </a:p>
        </p:txBody>
      </p:sp>
      <p:cxnSp>
        <p:nvCxnSpPr>
          <p:cNvPr id="17" name="Connecteur droit 16"/>
          <p:cNvCxnSpPr>
            <a:stCxn id="16" idx="2"/>
            <a:endCxn id="13" idx="0"/>
          </p:cNvCxnSpPr>
          <p:nvPr/>
        </p:nvCxnSpPr>
        <p:spPr bwMode="auto">
          <a:xfrm>
            <a:off x="1203696" y="1760774"/>
            <a:ext cx="0" cy="26423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Connecteur droit 17"/>
          <p:cNvCxnSpPr>
            <a:stCxn id="13" idx="2"/>
            <a:endCxn id="15" idx="0"/>
          </p:cNvCxnSpPr>
          <p:nvPr/>
        </p:nvCxnSpPr>
        <p:spPr bwMode="auto">
          <a:xfrm>
            <a:off x="1203696" y="2671343"/>
            <a:ext cx="0" cy="256277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Connecteur droit 18"/>
          <p:cNvCxnSpPr>
            <a:stCxn id="15" idx="2"/>
            <a:endCxn id="14" idx="0"/>
          </p:cNvCxnSpPr>
          <p:nvPr/>
        </p:nvCxnSpPr>
        <p:spPr bwMode="auto">
          <a:xfrm flipH="1">
            <a:off x="1203695" y="3389285"/>
            <a:ext cx="1" cy="391686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32854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2195736" y="1647640"/>
            <a:ext cx="6421638" cy="4551362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Identify performances</a:t>
            </a:r>
          </a:p>
          <a:p>
            <a:pPr lvl="1">
              <a:defRPr/>
            </a:pPr>
            <a:r>
              <a:rPr lang="en-US" dirty="0"/>
              <a:t>From the initial needs</a:t>
            </a:r>
          </a:p>
          <a:p>
            <a:pPr lvl="1">
              <a:defRPr/>
            </a:pPr>
            <a:r>
              <a:rPr lang="en-US" dirty="0"/>
              <a:t>… and more if needed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675345" y="2025012"/>
            <a:ext cx="1056701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</a:t>
            </a:r>
          </a:p>
          <a:p>
            <a:r>
              <a:rPr lang="en-GB" dirty="0"/>
              <a:t>operational</a:t>
            </a:r>
          </a:p>
          <a:p>
            <a:r>
              <a:rPr lang="en-GB" dirty="0"/>
              <a:t>scenarios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458138" y="3780971"/>
            <a:ext cx="1491114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 expected </a:t>
            </a:r>
          </a:p>
          <a:p>
            <a:r>
              <a:rPr lang="en-GB" dirty="0"/>
              <a:t>measures of </a:t>
            </a:r>
          </a:p>
          <a:p>
            <a:r>
              <a:rPr lang="en-GB" dirty="0"/>
              <a:t>effectiveness</a:t>
            </a:r>
          </a:p>
          <a:p>
            <a:r>
              <a:rPr lang="en-GB" dirty="0"/>
              <a:t>(performances)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247344" y="2927620"/>
            <a:ext cx="1912703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</a:t>
            </a:r>
          </a:p>
          <a:p>
            <a:r>
              <a:rPr lang="en-GB" dirty="0"/>
              <a:t>operational conditions </a:t>
            </a: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395536" y="1237554"/>
            <a:ext cx="1616319" cy="52322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Understand Dynamics</a:t>
            </a:r>
          </a:p>
        </p:txBody>
      </p:sp>
      <p:cxnSp>
        <p:nvCxnSpPr>
          <p:cNvPr id="17" name="Connecteur droit 16"/>
          <p:cNvCxnSpPr>
            <a:stCxn id="16" idx="2"/>
            <a:endCxn id="13" idx="0"/>
          </p:cNvCxnSpPr>
          <p:nvPr/>
        </p:nvCxnSpPr>
        <p:spPr bwMode="auto">
          <a:xfrm>
            <a:off x="1203696" y="1760774"/>
            <a:ext cx="0" cy="26423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Connecteur droit 17"/>
          <p:cNvCxnSpPr>
            <a:stCxn id="13" idx="2"/>
            <a:endCxn id="15" idx="0"/>
          </p:cNvCxnSpPr>
          <p:nvPr/>
        </p:nvCxnSpPr>
        <p:spPr bwMode="auto">
          <a:xfrm>
            <a:off x="1203696" y="2671343"/>
            <a:ext cx="0" cy="256277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Connecteur droit 18"/>
          <p:cNvCxnSpPr>
            <a:stCxn id="15" idx="2"/>
            <a:endCxn id="14" idx="0"/>
          </p:cNvCxnSpPr>
          <p:nvPr/>
        </p:nvCxnSpPr>
        <p:spPr bwMode="auto">
          <a:xfrm flipH="1">
            <a:off x="1203695" y="3389285"/>
            <a:ext cx="1" cy="391686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12807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Times New Roman" panose="02020603050405020304" pitchFamily="18" charset="0"/>
              </a:rPr>
              <a:t>Usefulness of classification</a:t>
            </a:r>
            <a:endParaRPr lang="fr-FR" dirty="0"/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/>
          </p:nvPr>
        </p:nvGraphicFramePr>
        <p:xfrm>
          <a:off x="179512" y="1916832"/>
          <a:ext cx="8932862" cy="3672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4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fr-FR" dirty="0" err="1"/>
                        <a:t>Operational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requirement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Identify the situations of life to be taken into account and the corresponding operational conditions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fr-FR" dirty="0" err="1"/>
                        <a:t>Functional</a:t>
                      </a:r>
                      <a:r>
                        <a:rPr lang="fr-FR" baseline="0" dirty="0"/>
                        <a:t> </a:t>
                      </a:r>
                      <a:r>
                        <a:rPr lang="fr-FR" baseline="0" dirty="0" err="1"/>
                        <a:t>Requirement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Know the various transformations to be operated on energy, material and information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Measure</a:t>
                      </a:r>
                      <a:r>
                        <a:rPr lang="fr-FR" dirty="0"/>
                        <a:t> of </a:t>
                      </a:r>
                      <a:r>
                        <a:rPr lang="fr-FR" dirty="0" err="1"/>
                        <a:t>effectiveness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Define the field of application of these transformations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Constraint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Identify the limits applicable to physical architectures and to components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Participate to exchanges between various 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Take into account the various elements of validation which have an impact on architectures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 Box 124"/>
          <p:cNvSpPr txBox="1">
            <a:spLocks noChangeArrowheads="1"/>
          </p:cNvSpPr>
          <p:nvPr/>
        </p:nvSpPr>
        <p:spPr bwMode="auto">
          <a:xfrm>
            <a:off x="971600" y="908720"/>
            <a:ext cx="7726806" cy="8879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sz="2585" dirty="0">
                <a:solidFill>
                  <a:schemeClr val="accent2"/>
                </a:solidFill>
              </a:rPr>
              <a:t>Sorting requirements into categories allow to simplify their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347920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11" name="Espace réservé du contenu 6"/>
          <p:cNvSpPr>
            <a:spLocks noGrp="1"/>
          </p:cNvSpPr>
          <p:nvPr>
            <p:ph idx="1"/>
          </p:nvPr>
        </p:nvSpPr>
        <p:spPr>
          <a:xfrm>
            <a:off x="2239240" y="1402797"/>
            <a:ext cx="6421638" cy="4551362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lvl="1"/>
            <a:r>
              <a:rPr lang="en-US" b="1" dirty="0"/>
              <a:t>Define the Stakeholder Requirements </a:t>
            </a:r>
          </a:p>
          <a:p>
            <a:pPr lvl="2"/>
            <a:r>
              <a:rPr lang="en-US" b="1" dirty="0"/>
              <a:t>expected services</a:t>
            </a:r>
            <a:endParaRPr lang="fr-FR" b="1" dirty="0"/>
          </a:p>
          <a:p>
            <a:pPr lvl="2"/>
            <a:r>
              <a:rPr lang="en-US" b="1" dirty="0"/>
              <a:t>expected performances</a:t>
            </a:r>
            <a:endParaRPr lang="fr-FR" b="1" dirty="0"/>
          </a:p>
          <a:p>
            <a:pPr lvl="2"/>
            <a:r>
              <a:rPr lang="en-US" b="1" dirty="0"/>
              <a:t>expected interfaces </a:t>
            </a:r>
          </a:p>
          <a:p>
            <a:pPr lvl="2"/>
            <a:r>
              <a:rPr lang="en-US" b="1" dirty="0"/>
              <a:t>operational conditions</a:t>
            </a:r>
            <a:endParaRPr lang="fr-FR" b="1" dirty="0"/>
          </a:p>
          <a:p>
            <a:pPr lvl="2"/>
            <a:r>
              <a:rPr lang="en-US" b="1" dirty="0"/>
              <a:t>Constraints</a:t>
            </a:r>
          </a:p>
          <a:p>
            <a:pPr lvl="2"/>
            <a:r>
              <a:rPr lang="fr-FR" b="1" dirty="0"/>
              <a:t>Validation</a:t>
            </a:r>
          </a:p>
          <a:p>
            <a:pPr lvl="2"/>
            <a:endParaRPr lang="fr-FR" b="1" dirty="0"/>
          </a:p>
          <a:p>
            <a:pPr lvl="1"/>
            <a:r>
              <a:rPr lang="fr-FR" b="1" dirty="0"/>
              <a:t>.. </a:t>
            </a:r>
            <a:r>
              <a:rPr lang="fr-FR" b="1" dirty="0" err="1"/>
              <a:t>from</a:t>
            </a:r>
            <a:r>
              <a:rPr lang="fr-FR" b="1" dirty="0"/>
              <a:t> the initial </a:t>
            </a:r>
            <a:r>
              <a:rPr lang="fr-FR" b="1" dirty="0" err="1"/>
              <a:t>needs</a:t>
            </a:r>
            <a:r>
              <a:rPr lang="fr-FR" b="1" dirty="0"/>
              <a:t>, and the </a:t>
            </a:r>
            <a:r>
              <a:rPr lang="fr-FR" b="1" dirty="0" err="1"/>
              <a:t>previous</a:t>
            </a:r>
            <a:r>
              <a:rPr lang="fr-FR" b="1" dirty="0"/>
              <a:t> </a:t>
            </a:r>
            <a:r>
              <a:rPr lang="fr-FR" b="1" dirty="0" err="1"/>
              <a:t>analysis</a:t>
            </a:r>
            <a:r>
              <a:rPr lang="fr-FR" b="1" dirty="0"/>
              <a:t> and </a:t>
            </a:r>
            <a:r>
              <a:rPr lang="fr-FR" b="1" dirty="0" err="1"/>
              <a:t>diagrams</a:t>
            </a:r>
            <a:r>
              <a:rPr lang="fr-FR" b="1" dirty="0"/>
              <a:t> </a:t>
            </a:r>
          </a:p>
          <a:p>
            <a:pPr lvl="1"/>
            <a:endParaRPr lang="fr-FR" b="1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423113" y="3776536"/>
            <a:ext cx="1626577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Verify consistency, </a:t>
            </a:r>
          </a:p>
          <a:p>
            <a:r>
              <a:rPr lang="en-GB" dirty="0"/>
              <a:t>exhaustiveness and establish traceability </a:t>
            </a: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662703" y="2927958"/>
            <a:ext cx="1147397" cy="6524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Quantify </a:t>
            </a:r>
          </a:p>
          <a:p>
            <a:r>
              <a:rPr lang="en-GB" dirty="0"/>
              <a:t>and classify </a:t>
            </a:r>
          </a:p>
          <a:p>
            <a:r>
              <a:rPr lang="en-GB" dirty="0"/>
              <a:t>the needs</a:t>
            </a:r>
          </a:p>
        </p:txBody>
      </p:sp>
      <p:sp>
        <p:nvSpPr>
          <p:cNvPr id="6" name="Text Box 22"/>
          <p:cNvSpPr txBox="1">
            <a:spLocks noChangeArrowheads="1"/>
          </p:cNvSpPr>
          <p:nvPr/>
        </p:nvSpPr>
        <p:spPr bwMode="auto">
          <a:xfrm>
            <a:off x="233563" y="2103663"/>
            <a:ext cx="2005677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/>
              <a:t>Express each </a:t>
            </a:r>
          </a:p>
          <a:p>
            <a:r>
              <a:rPr lang="en-GB"/>
              <a:t>stakeholder</a:t>
            </a:r>
          </a:p>
          <a:p>
            <a:r>
              <a:rPr lang="en-GB"/>
              <a:t> requirement individually</a:t>
            </a: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323528" y="1501685"/>
            <a:ext cx="1825747" cy="52322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Develop Requirements</a:t>
            </a:r>
          </a:p>
        </p:txBody>
      </p:sp>
      <p:cxnSp>
        <p:nvCxnSpPr>
          <p:cNvPr id="8" name="Connecteur droit 7"/>
          <p:cNvCxnSpPr>
            <a:stCxn id="7" idx="2"/>
            <a:endCxn id="6" idx="0"/>
          </p:cNvCxnSpPr>
          <p:nvPr/>
        </p:nvCxnSpPr>
        <p:spPr bwMode="auto">
          <a:xfrm>
            <a:off x="1236402" y="2024905"/>
            <a:ext cx="0" cy="7875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Connecteur droit 8"/>
          <p:cNvCxnSpPr>
            <a:stCxn id="6" idx="2"/>
            <a:endCxn id="5" idx="0"/>
          </p:cNvCxnSpPr>
          <p:nvPr/>
        </p:nvCxnSpPr>
        <p:spPr bwMode="auto">
          <a:xfrm>
            <a:off x="1236402" y="2749994"/>
            <a:ext cx="0" cy="177964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Connecteur droit 9"/>
          <p:cNvCxnSpPr>
            <a:stCxn id="5" idx="2"/>
            <a:endCxn id="4" idx="0"/>
          </p:cNvCxnSpPr>
          <p:nvPr/>
        </p:nvCxnSpPr>
        <p:spPr bwMode="auto">
          <a:xfrm>
            <a:off x="1236402" y="3580421"/>
            <a:ext cx="0" cy="196115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74083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Stakeholders</a:t>
            </a:r>
            <a:r>
              <a:rPr lang="fr-FR" dirty="0"/>
              <a:t> </a:t>
            </a:r>
            <a:r>
              <a:rPr lang="fr-FR" dirty="0" err="1"/>
              <a:t>requirements</a:t>
            </a:r>
            <a:r>
              <a:rPr lang="fr-FR" dirty="0"/>
              <a:t> </a:t>
            </a:r>
            <a:r>
              <a:rPr lang="fr-FR" dirty="0" err="1"/>
              <a:t>definition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99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685800" y="1773238"/>
            <a:ext cx="7772400" cy="4551362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  <a:defRPr/>
            </a:pPr>
            <a:r>
              <a:rPr lang="en-US" sz="2800" dirty="0"/>
              <a:t>Telecommunication and Observation System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Write down some Service requirements of the TOS</a:t>
            </a:r>
          </a:p>
          <a:p>
            <a:pPr lvl="1"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Guidelines</a:t>
            </a:r>
          </a:p>
          <a:p>
            <a:pPr lvl="1">
              <a:defRPr/>
            </a:pPr>
            <a:r>
              <a:rPr lang="fr-FR" dirty="0"/>
              <a:t>Use case and </a:t>
            </a:r>
            <a:r>
              <a:rPr lang="fr-FR" dirty="0" err="1"/>
              <a:t>operational</a:t>
            </a:r>
            <a:r>
              <a:rPr lang="fr-FR" dirty="0"/>
              <a:t> scenarios are </a:t>
            </a:r>
          </a:p>
          <a:p>
            <a:pPr marL="473075" lvl="1" indent="0">
              <a:buNone/>
              <a:defRPr/>
            </a:pPr>
            <a:r>
              <a:rPr lang="fr-FR" dirty="0"/>
              <a:t>good sources for service </a:t>
            </a:r>
            <a:r>
              <a:rPr lang="fr-FR" dirty="0" err="1"/>
              <a:t>requirements</a:t>
            </a:r>
            <a:endParaRPr lang="fr-FR" dirty="0"/>
          </a:p>
          <a:p>
            <a:pPr marL="473075" lvl="1" indent="0">
              <a:buNone/>
              <a:defRPr/>
            </a:pPr>
            <a:endParaRPr lang="fr-FR" dirty="0"/>
          </a:p>
          <a:p>
            <a:pPr marL="473075" lvl="1" indent="0">
              <a:buNone/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Time: 15 min</a:t>
            </a:r>
          </a:p>
        </p:txBody>
      </p:sp>
      <p:pic>
        <p:nvPicPr>
          <p:cNvPr id="15364" name="Picture 2" descr="http://i.msdn.microsoft.com/bb758858.coach07(fr-fr)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284984"/>
            <a:ext cx="2638425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5052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685800" y="1773238"/>
            <a:ext cx="7772400" cy="4551362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  <a:defRPr/>
            </a:pPr>
            <a:r>
              <a:rPr lang="en-US" sz="2800" dirty="0"/>
              <a:t>Telecommunication and Observation System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Write down some Performance requirements of the TOS</a:t>
            </a:r>
          </a:p>
          <a:p>
            <a:pPr lvl="1"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Guidelines</a:t>
            </a:r>
          </a:p>
          <a:p>
            <a:pPr lvl="1">
              <a:defRPr/>
            </a:pPr>
            <a:r>
              <a:rPr lang="fr-FR" dirty="0" err="1"/>
              <a:t>Typical</a:t>
            </a:r>
            <a:r>
              <a:rPr lang="fr-FR" dirty="0"/>
              <a:t> sources:</a:t>
            </a:r>
          </a:p>
          <a:p>
            <a:pPr lvl="2">
              <a:defRPr/>
            </a:pPr>
            <a:r>
              <a:rPr lang="fr-FR" dirty="0" err="1"/>
              <a:t>Needs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quantitative or qualitative </a:t>
            </a:r>
          </a:p>
          <a:p>
            <a:pPr marL="949325" lvl="2" indent="0">
              <a:buNone/>
              <a:defRPr/>
            </a:pPr>
            <a:r>
              <a:rPr lang="fr-FR" dirty="0"/>
              <a:t>Information</a:t>
            </a:r>
          </a:p>
          <a:p>
            <a:pPr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Time: 10 min</a:t>
            </a:r>
          </a:p>
        </p:txBody>
      </p:sp>
      <p:pic>
        <p:nvPicPr>
          <p:cNvPr id="15364" name="Picture 2" descr="http://i.msdn.microsoft.com/bb758858.coach07(fr-fr)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284984"/>
            <a:ext cx="2638425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2837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685800" y="1773238"/>
            <a:ext cx="7772400" cy="4551362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  <a:defRPr/>
            </a:pPr>
            <a:r>
              <a:rPr lang="en-US" sz="2800" dirty="0"/>
              <a:t>Telecommunication and Observation System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Write down Operational conditions requirements of the TOS</a:t>
            </a:r>
          </a:p>
          <a:p>
            <a:pPr lvl="1"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Guidelines</a:t>
            </a:r>
          </a:p>
          <a:p>
            <a:pPr lvl="1">
              <a:defRPr/>
            </a:pPr>
            <a:r>
              <a:rPr lang="fr-FR" dirty="0" err="1"/>
              <a:t>Typical</a:t>
            </a:r>
            <a:r>
              <a:rPr lang="fr-FR" dirty="0"/>
              <a:t> source: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to « </a:t>
            </a:r>
            <a:r>
              <a:rPr lang="fr-FR" dirty="0" err="1"/>
              <a:t>when</a:t>
            </a:r>
            <a:r>
              <a:rPr lang="fr-FR" dirty="0"/>
              <a:t> », </a:t>
            </a:r>
          </a:p>
          <a:p>
            <a:pPr marL="473075" lvl="1" indent="0">
              <a:buNone/>
              <a:defRPr/>
            </a:pPr>
            <a:r>
              <a:rPr lang="fr-FR" dirty="0"/>
              <a:t>« </a:t>
            </a:r>
            <a:r>
              <a:rPr lang="fr-FR" dirty="0" err="1"/>
              <a:t>where</a:t>
            </a:r>
            <a:r>
              <a:rPr lang="fr-FR" dirty="0"/>
              <a:t> », « </a:t>
            </a:r>
            <a:r>
              <a:rPr lang="fr-FR" dirty="0" err="1"/>
              <a:t>under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conditions »</a:t>
            </a:r>
          </a:p>
          <a:p>
            <a:pPr marL="473075" lvl="1" indent="0">
              <a:buNone/>
              <a:defRPr/>
            </a:pPr>
            <a:endParaRPr lang="fr-FR" dirty="0"/>
          </a:p>
          <a:p>
            <a:pPr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Time: 10 min</a:t>
            </a:r>
          </a:p>
        </p:txBody>
      </p:sp>
      <p:pic>
        <p:nvPicPr>
          <p:cNvPr id="15364" name="Picture 2" descr="http://i.msdn.microsoft.com/bb758858.coach07(fr-fr)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284984"/>
            <a:ext cx="2638425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729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685800" y="1773238"/>
            <a:ext cx="7772400" cy="4551362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  <a:defRPr/>
            </a:pPr>
            <a:r>
              <a:rPr lang="en-US" sz="2800" dirty="0"/>
              <a:t>Telecommunication and Observation System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Write down Interface requirements of the TOS</a:t>
            </a:r>
          </a:p>
          <a:p>
            <a:pPr lvl="1"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Guidelines</a:t>
            </a:r>
          </a:p>
          <a:p>
            <a:pPr lvl="1">
              <a:defRPr/>
            </a:pPr>
            <a:r>
              <a:rPr lang="fr-FR" dirty="0" err="1"/>
              <a:t>Typical</a:t>
            </a:r>
            <a:r>
              <a:rPr lang="fr-FR" dirty="0"/>
              <a:t> sources are the </a:t>
            </a:r>
            <a:r>
              <a:rPr lang="fr-FR" dirty="0" err="1"/>
              <a:t>context</a:t>
            </a:r>
            <a:r>
              <a:rPr lang="fr-FR" dirty="0"/>
              <a:t> </a:t>
            </a:r>
            <a:r>
              <a:rPr lang="fr-FR" dirty="0" err="1"/>
              <a:t>diagrams</a:t>
            </a:r>
            <a:endParaRPr lang="fr-FR" dirty="0"/>
          </a:p>
          <a:p>
            <a:pPr lvl="1">
              <a:defRPr/>
            </a:pPr>
            <a:endParaRPr lang="fr-FR" dirty="0"/>
          </a:p>
          <a:p>
            <a:pPr lvl="1">
              <a:defRPr/>
            </a:pPr>
            <a:endParaRPr lang="fr-FR" dirty="0"/>
          </a:p>
          <a:p>
            <a:pPr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Time: 10 min</a:t>
            </a:r>
          </a:p>
        </p:txBody>
      </p:sp>
      <p:pic>
        <p:nvPicPr>
          <p:cNvPr id="15364" name="Picture 2" descr="http://i.msdn.microsoft.com/bb758858.coach07(fr-fr)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284984"/>
            <a:ext cx="2638425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3506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685800" y="1773238"/>
            <a:ext cx="7772400" cy="4551362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  <a:defRPr/>
            </a:pPr>
            <a:r>
              <a:rPr lang="en-US" sz="2800" dirty="0"/>
              <a:t>Telecommunication and Observation System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Write down Constraints requirements of the TOS</a:t>
            </a:r>
          </a:p>
          <a:p>
            <a:pPr lvl="1"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Guidelines</a:t>
            </a:r>
          </a:p>
          <a:p>
            <a:pPr lvl="1">
              <a:defRPr/>
            </a:pPr>
            <a:r>
              <a:rPr lang="fr-FR" dirty="0" err="1"/>
              <a:t>Typical</a:t>
            </a:r>
            <a:r>
              <a:rPr lang="fr-FR" dirty="0"/>
              <a:t> sources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regulations</a:t>
            </a:r>
            <a:endParaRPr lang="fr-FR" dirty="0"/>
          </a:p>
          <a:p>
            <a:pPr lvl="1">
              <a:defRPr/>
            </a:pPr>
            <a:endParaRPr lang="fr-FR" dirty="0"/>
          </a:p>
          <a:p>
            <a:pPr lvl="1">
              <a:defRPr/>
            </a:pPr>
            <a:endParaRPr lang="fr-FR" dirty="0"/>
          </a:p>
          <a:p>
            <a:pPr lvl="1"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Time: 5 min</a:t>
            </a:r>
          </a:p>
        </p:txBody>
      </p:sp>
      <p:pic>
        <p:nvPicPr>
          <p:cNvPr id="15364" name="Picture 2" descr="http://i.msdn.microsoft.com/bb758858.coach07(fr-fr)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284984"/>
            <a:ext cx="2638425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659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685800" y="1773238"/>
            <a:ext cx="7772400" cy="4551362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  <a:defRPr/>
            </a:pPr>
            <a:r>
              <a:rPr lang="en-US" sz="2800" dirty="0"/>
              <a:t>Telecommunication and Observation System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Write down Validation requirements of the TOS</a:t>
            </a:r>
          </a:p>
          <a:p>
            <a:pPr>
              <a:defRPr/>
            </a:pPr>
            <a:endParaRPr lang="fr-FR" dirty="0"/>
          </a:p>
          <a:p>
            <a:pPr>
              <a:defRPr/>
            </a:pPr>
            <a:endParaRPr lang="fr-FR" dirty="0"/>
          </a:p>
          <a:p>
            <a:pPr>
              <a:defRPr/>
            </a:pPr>
            <a:endParaRPr lang="fr-FR" dirty="0"/>
          </a:p>
          <a:p>
            <a:pPr>
              <a:defRPr/>
            </a:pPr>
            <a:endParaRPr lang="fr-FR" dirty="0"/>
          </a:p>
          <a:p>
            <a:pPr>
              <a:defRPr/>
            </a:pPr>
            <a:r>
              <a:rPr lang="fr-FR" dirty="0"/>
              <a:t>Time: 5 min</a:t>
            </a:r>
            <a:endParaRPr lang="en-US" dirty="0"/>
          </a:p>
          <a:p>
            <a:pPr lvl="1">
              <a:defRPr/>
            </a:pPr>
            <a:endParaRPr lang="fr-FR" dirty="0"/>
          </a:p>
        </p:txBody>
      </p:sp>
      <p:pic>
        <p:nvPicPr>
          <p:cNvPr id="15364" name="Picture 2" descr="http://i.msdn.microsoft.com/bb758858.coach07(fr-fr)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284984"/>
            <a:ext cx="2638425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648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298" name="Rectangle 2"/>
          <p:cNvSpPr>
            <a:spLocks noChangeArrowheads="1"/>
          </p:cNvSpPr>
          <p:nvPr/>
        </p:nvSpPr>
        <p:spPr bwMode="auto">
          <a:xfrm>
            <a:off x="3173535" y="1864013"/>
            <a:ext cx="2754950" cy="136765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accent2"/>
            </a:outerShdw>
          </a:effectLst>
        </p:spPr>
        <p:txBody>
          <a:bodyPr wrap="none" anchor="ctr"/>
          <a:lstStyle/>
          <a:p>
            <a:pPr algn="ctr" defTabSz="762000"/>
            <a:r>
              <a:rPr lang="en-GB" sz="2000" dirty="0"/>
              <a:t>Requirements </a:t>
            </a:r>
          </a:p>
          <a:p>
            <a:pPr algn="ctr" defTabSz="762000"/>
            <a:r>
              <a:rPr lang="en-GB" sz="2000" dirty="0"/>
              <a:t>Analysis </a:t>
            </a:r>
            <a:endParaRPr lang="en-GB" sz="2000" dirty="0">
              <a:solidFill>
                <a:srgbClr val="0033CC"/>
              </a:solidFill>
            </a:endParaRPr>
          </a:p>
        </p:txBody>
      </p:sp>
      <p:sp>
        <p:nvSpPr>
          <p:cNvPr id="1207311" name="AutoShape 15"/>
          <p:cNvSpPr>
            <a:spLocks noChangeArrowheads="1"/>
          </p:cNvSpPr>
          <p:nvPr/>
        </p:nvSpPr>
        <p:spPr bwMode="auto">
          <a:xfrm>
            <a:off x="7117311" y="2080322"/>
            <a:ext cx="1510811" cy="935038"/>
          </a:xfrm>
          <a:prstGeom prst="foldedCorner">
            <a:avLst>
              <a:gd name="adj" fmla="val 12500"/>
            </a:avLst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defTabSz="762000"/>
            <a:r>
              <a:rPr lang="en-GB" sz="2000" dirty="0">
                <a:solidFill>
                  <a:srgbClr val="002060"/>
                </a:solidFill>
              </a:rPr>
              <a:t>Technical </a:t>
            </a:r>
          </a:p>
          <a:p>
            <a:pPr algn="ctr" defTabSz="762000"/>
            <a:r>
              <a:rPr lang="en-GB" sz="2000" dirty="0">
                <a:solidFill>
                  <a:srgbClr val="002060"/>
                </a:solidFill>
              </a:rPr>
              <a:t>Requirements</a:t>
            </a:r>
          </a:p>
          <a:p>
            <a:pPr algn="ctr" defTabSz="762000"/>
            <a:r>
              <a:rPr lang="en-GB" sz="2000" dirty="0">
                <a:solidFill>
                  <a:srgbClr val="002060"/>
                </a:solidFill>
              </a:rPr>
              <a:t>Document</a:t>
            </a:r>
          </a:p>
        </p:txBody>
      </p:sp>
      <p:cxnSp>
        <p:nvCxnSpPr>
          <p:cNvPr id="1207312" name="AutoShape 16"/>
          <p:cNvCxnSpPr>
            <a:cxnSpLocks noChangeShapeType="1"/>
          </p:cNvCxnSpPr>
          <p:nvPr/>
        </p:nvCxnSpPr>
        <p:spPr bwMode="auto">
          <a:xfrm flipV="1">
            <a:off x="5928485" y="2547841"/>
            <a:ext cx="1188826" cy="1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07316" name="Rectangle 20"/>
          <p:cNvSpPr>
            <a:spLocks noGrp="1" noChangeArrowheads="1"/>
          </p:cNvSpPr>
          <p:nvPr>
            <p:ph type="title"/>
          </p:nvPr>
        </p:nvSpPr>
        <p:spPr>
          <a:xfrm>
            <a:off x="-52753" y="219075"/>
            <a:ext cx="8351227" cy="457200"/>
          </a:xfrm>
          <a:noFill/>
        </p:spPr>
        <p:txBody>
          <a:bodyPr/>
          <a:lstStyle/>
          <a:p>
            <a:r>
              <a:rPr lang="en-GB" sz="2100" dirty="0"/>
              <a:t>Stakeholder Requirements Definition Process</a:t>
            </a:r>
          </a:p>
        </p:txBody>
      </p:sp>
      <p:sp>
        <p:nvSpPr>
          <p:cNvPr id="42" name="Rectangle 21"/>
          <p:cNvSpPr>
            <a:spLocks noChangeArrowheads="1"/>
          </p:cNvSpPr>
          <p:nvPr/>
        </p:nvSpPr>
        <p:spPr bwMode="auto">
          <a:xfrm>
            <a:off x="184266" y="1803801"/>
            <a:ext cx="2107499" cy="1488081"/>
          </a:xfrm>
          <a:prstGeom prst="rect">
            <a:avLst/>
          </a:prstGeom>
          <a:solidFill>
            <a:schemeClr val="bg1">
              <a:alpha val="80000"/>
            </a:schemeClr>
          </a:solidFill>
          <a:ln w="254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762000"/>
            <a:r>
              <a:rPr lang="en-GB" sz="2000" dirty="0">
                <a:solidFill>
                  <a:srgbClr val="002060"/>
                </a:solidFill>
              </a:rPr>
              <a:t>Stakeholders </a:t>
            </a:r>
          </a:p>
          <a:p>
            <a:pPr algn="ctr" defTabSz="762000"/>
            <a:r>
              <a:rPr lang="en-GB" sz="2000" dirty="0">
                <a:solidFill>
                  <a:srgbClr val="002060"/>
                </a:solidFill>
              </a:rPr>
              <a:t>Requirements </a:t>
            </a:r>
          </a:p>
          <a:p>
            <a:pPr algn="ctr" defTabSz="762000"/>
            <a:r>
              <a:rPr lang="en-GB" sz="2000" dirty="0">
                <a:solidFill>
                  <a:srgbClr val="002060"/>
                </a:solidFill>
              </a:rPr>
              <a:t>document</a:t>
            </a:r>
          </a:p>
        </p:txBody>
      </p:sp>
      <p:cxnSp>
        <p:nvCxnSpPr>
          <p:cNvPr id="44" name="AutoShape 19"/>
          <p:cNvCxnSpPr>
            <a:cxnSpLocks noChangeShapeType="1"/>
            <a:stCxn id="42" idx="3"/>
            <a:endCxn id="1207298" idx="1"/>
          </p:cNvCxnSpPr>
          <p:nvPr/>
        </p:nvCxnSpPr>
        <p:spPr bwMode="auto">
          <a:xfrm>
            <a:off x="2291765" y="2547842"/>
            <a:ext cx="881770" cy="1270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4240213"/>
            <a:ext cx="9144000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9388" lvl="1">
              <a:defRPr/>
            </a:pPr>
            <a:r>
              <a:rPr lang="en-GB" sz="2000" dirty="0">
                <a:solidFill>
                  <a:srgbClr val="393C46"/>
                </a:solidFill>
                <a:latin typeface="Arial" charset="0"/>
                <a:cs typeface="Arial" charset="0"/>
              </a:rPr>
              <a:t>The purpose is to transform the stakeholder, requirement-driven view of desired services into a technical view of a required product that could deliver those services</a:t>
            </a:r>
            <a:endParaRPr lang="en-GB" sz="2000" b="0" dirty="0">
              <a:solidFill>
                <a:schemeClr val="tx1">
                  <a:lumMod val="50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500931"/>
      </p:ext>
    </p:extLst>
  </p:cSld>
  <p:clrMapOvr>
    <a:masterClrMapping/>
  </p:clrMapOvr>
  <p:transition spd="med" advClick="0">
    <p:split orient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299" name="Text Box 3"/>
          <p:cNvSpPr txBox="1">
            <a:spLocks noChangeArrowheads="1"/>
          </p:cNvSpPr>
          <p:nvPr/>
        </p:nvSpPr>
        <p:spPr bwMode="auto">
          <a:xfrm>
            <a:off x="2657846" y="2307450"/>
            <a:ext cx="1154482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functional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requirements</a:t>
            </a:r>
          </a:p>
        </p:txBody>
      </p:sp>
      <p:sp>
        <p:nvSpPr>
          <p:cNvPr id="1207301" name="Text Box 5"/>
          <p:cNvSpPr txBox="1">
            <a:spLocks noChangeArrowheads="1"/>
          </p:cNvSpPr>
          <p:nvPr/>
        </p:nvSpPr>
        <p:spPr bwMode="auto">
          <a:xfrm>
            <a:off x="7064619" y="4411548"/>
            <a:ext cx="1626577" cy="8309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Verify consistency, </a:t>
            </a:r>
            <a:endParaRPr lang="en-GB" sz="120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exhaustiveness and establish traceability</a:t>
            </a:r>
            <a:r>
              <a:rPr lang="en-GB" sz="1200">
                <a:solidFill>
                  <a:srgbClr val="0033CC"/>
                </a:solidFill>
                <a:latin typeface="Century Gothic" pitchFamily="34" charset="0"/>
                <a:cs typeface="Times New Roman" pitchFamily="18" charset="0"/>
              </a:rPr>
              <a:t> </a:t>
            </a:r>
          </a:p>
        </p:txBody>
      </p:sp>
      <p:sp>
        <p:nvSpPr>
          <p:cNvPr id="1207303" name="Text Box 7"/>
          <p:cNvSpPr txBox="1">
            <a:spLocks noChangeArrowheads="1"/>
          </p:cNvSpPr>
          <p:nvPr/>
        </p:nvSpPr>
        <p:spPr bwMode="auto">
          <a:xfrm>
            <a:off x="4955650" y="2953781"/>
            <a:ext cx="981359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</a:t>
            </a:r>
            <a:endParaRPr lang="en-GB" sz="1200" dirty="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Lifecycle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constraints</a:t>
            </a:r>
          </a:p>
        </p:txBody>
      </p:sp>
      <p:sp>
        <p:nvSpPr>
          <p:cNvPr id="1207304" name="Text Box 8"/>
          <p:cNvSpPr txBox="1">
            <a:spLocks noChangeArrowheads="1"/>
          </p:cNvSpPr>
          <p:nvPr/>
        </p:nvSpPr>
        <p:spPr bwMode="auto">
          <a:xfrm>
            <a:off x="4764897" y="3961016"/>
            <a:ext cx="1362873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</a:rPr>
              <a:t>Define physical </a:t>
            </a:r>
          </a:p>
          <a:p>
            <a:pPr algn="ctr"/>
            <a:r>
              <a:rPr lang="en-GB" sz="1200" dirty="0">
                <a:latin typeface="Century Gothic" pitchFamily="34" charset="0"/>
              </a:rPr>
              <a:t>constraints</a:t>
            </a:r>
          </a:p>
        </p:txBody>
      </p:sp>
      <p:sp>
        <p:nvSpPr>
          <p:cNvPr id="1207305" name="Text Box 9"/>
          <p:cNvSpPr txBox="1">
            <a:spLocks noChangeArrowheads="1"/>
          </p:cNvSpPr>
          <p:nvPr/>
        </p:nvSpPr>
        <p:spPr bwMode="auto">
          <a:xfrm>
            <a:off x="191611" y="2784918"/>
            <a:ext cx="1696298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Analyse boundaries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and interactions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with the context</a:t>
            </a:r>
          </a:p>
        </p:txBody>
      </p:sp>
      <p:sp>
        <p:nvSpPr>
          <p:cNvPr id="1207308" name="Text Box 12"/>
          <p:cNvSpPr txBox="1">
            <a:spLocks noChangeArrowheads="1"/>
          </p:cNvSpPr>
          <p:nvPr/>
        </p:nvSpPr>
        <p:spPr bwMode="auto">
          <a:xfrm>
            <a:off x="221562" y="1851929"/>
            <a:ext cx="1616319" cy="8309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Analyse operational scenarios and modes</a:t>
            </a:r>
          </a:p>
        </p:txBody>
      </p:sp>
      <p:sp>
        <p:nvSpPr>
          <p:cNvPr id="1207309" name="Text Box 13"/>
          <p:cNvSpPr txBox="1">
            <a:spLocks noChangeArrowheads="1"/>
          </p:cNvSpPr>
          <p:nvPr/>
        </p:nvSpPr>
        <p:spPr bwMode="auto">
          <a:xfrm>
            <a:off x="2330202" y="3949883"/>
            <a:ext cx="1809750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interface requirements</a:t>
            </a:r>
          </a:p>
        </p:txBody>
      </p:sp>
      <p:sp>
        <p:nvSpPr>
          <p:cNvPr id="1207316" name="Rectangle 20"/>
          <p:cNvSpPr>
            <a:spLocks noGrp="1" noChangeArrowheads="1"/>
          </p:cNvSpPr>
          <p:nvPr>
            <p:ph type="title"/>
          </p:nvPr>
        </p:nvSpPr>
        <p:spPr>
          <a:xfrm>
            <a:off x="-52753" y="219075"/>
            <a:ext cx="8351227" cy="457200"/>
          </a:xfrm>
          <a:noFill/>
        </p:spPr>
        <p:txBody>
          <a:bodyPr/>
          <a:lstStyle/>
          <a:p>
            <a:r>
              <a:rPr lang="en-GB" sz="2000" dirty="0"/>
              <a:t>Activities of the System Requirements Definition Process</a:t>
            </a:r>
          </a:p>
        </p:txBody>
      </p:sp>
      <p:sp>
        <p:nvSpPr>
          <p:cNvPr id="1207318" name="Text Box 22"/>
          <p:cNvSpPr txBox="1">
            <a:spLocks noChangeArrowheads="1"/>
          </p:cNvSpPr>
          <p:nvPr/>
        </p:nvSpPr>
        <p:spPr bwMode="auto">
          <a:xfrm>
            <a:off x="6875069" y="3439729"/>
            <a:ext cx="2005677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Express each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technical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 requirement individually</a:t>
            </a:r>
          </a:p>
        </p:txBody>
      </p:sp>
      <p:sp>
        <p:nvSpPr>
          <p:cNvPr id="1207345" name="Text Box 49"/>
          <p:cNvSpPr txBox="1">
            <a:spLocks noChangeArrowheads="1"/>
          </p:cNvSpPr>
          <p:nvPr/>
        </p:nvSpPr>
        <p:spPr bwMode="auto">
          <a:xfrm>
            <a:off x="2362085" y="3116564"/>
            <a:ext cx="1745991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performance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requirements</a:t>
            </a:r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231583" y="1272790"/>
            <a:ext cx="1616319" cy="30777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Analyse</a:t>
            </a:r>
          </a:p>
        </p:txBody>
      </p:sp>
      <p:sp>
        <p:nvSpPr>
          <p:cNvPr id="27" name="Text Box 12"/>
          <p:cNvSpPr txBox="1">
            <a:spLocks noChangeArrowheads="1"/>
          </p:cNvSpPr>
          <p:nvPr/>
        </p:nvSpPr>
        <p:spPr bwMode="auto">
          <a:xfrm>
            <a:off x="2426918" y="1818722"/>
            <a:ext cx="1616319" cy="30777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Define</a:t>
            </a:r>
          </a:p>
        </p:txBody>
      </p:sp>
      <p:sp>
        <p:nvSpPr>
          <p:cNvPr id="28" name="Text Box 12"/>
          <p:cNvSpPr txBox="1">
            <a:spLocks noChangeArrowheads="1"/>
          </p:cNvSpPr>
          <p:nvPr/>
        </p:nvSpPr>
        <p:spPr bwMode="auto">
          <a:xfrm>
            <a:off x="4638170" y="2166323"/>
            <a:ext cx="1616319" cy="30777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Constrain</a:t>
            </a:r>
          </a:p>
        </p:txBody>
      </p:sp>
      <p:sp>
        <p:nvSpPr>
          <p:cNvPr id="29" name="Text Box 12"/>
          <p:cNvSpPr txBox="1">
            <a:spLocks noChangeArrowheads="1"/>
          </p:cNvSpPr>
          <p:nvPr/>
        </p:nvSpPr>
        <p:spPr bwMode="auto">
          <a:xfrm>
            <a:off x="6965034" y="2837751"/>
            <a:ext cx="1825747" cy="52322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Develop Requirements</a:t>
            </a:r>
          </a:p>
        </p:txBody>
      </p:sp>
      <p:cxnSp>
        <p:nvCxnSpPr>
          <p:cNvPr id="9" name="Connecteur en angle 8"/>
          <p:cNvCxnSpPr>
            <a:stCxn id="27" idx="3"/>
            <a:endCxn id="28" idx="1"/>
          </p:cNvCxnSpPr>
          <p:nvPr/>
        </p:nvCxnSpPr>
        <p:spPr bwMode="auto">
          <a:xfrm>
            <a:off x="4043237" y="1972611"/>
            <a:ext cx="594933" cy="347601"/>
          </a:xfrm>
          <a:prstGeom prst="bentConnector3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Connecteur en angle 10"/>
          <p:cNvCxnSpPr>
            <a:stCxn id="28" idx="3"/>
            <a:endCxn id="29" idx="1"/>
          </p:cNvCxnSpPr>
          <p:nvPr/>
        </p:nvCxnSpPr>
        <p:spPr bwMode="auto">
          <a:xfrm>
            <a:off x="6254489" y="2320212"/>
            <a:ext cx="710545" cy="779149"/>
          </a:xfrm>
          <a:prstGeom prst="bentConnector3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Connecteur en angle 13"/>
          <p:cNvCxnSpPr>
            <a:stCxn id="26" idx="3"/>
            <a:endCxn id="27" idx="1"/>
          </p:cNvCxnSpPr>
          <p:nvPr/>
        </p:nvCxnSpPr>
        <p:spPr bwMode="auto">
          <a:xfrm>
            <a:off x="1847902" y="1426679"/>
            <a:ext cx="579016" cy="545932"/>
          </a:xfrm>
          <a:prstGeom prst="bentConnector3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Connecteur droit 22"/>
          <p:cNvCxnSpPr>
            <a:stCxn id="29" idx="2"/>
            <a:endCxn id="1207318" idx="0"/>
          </p:cNvCxnSpPr>
          <p:nvPr/>
        </p:nvCxnSpPr>
        <p:spPr bwMode="auto">
          <a:xfrm>
            <a:off x="7877908" y="3360971"/>
            <a:ext cx="0" cy="7875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Connecteur droit 24"/>
          <p:cNvCxnSpPr>
            <a:stCxn id="1207318" idx="2"/>
          </p:cNvCxnSpPr>
          <p:nvPr/>
        </p:nvCxnSpPr>
        <p:spPr bwMode="auto">
          <a:xfrm>
            <a:off x="7877908" y="4086060"/>
            <a:ext cx="0" cy="177964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Connecteur droit 30"/>
          <p:cNvCxnSpPr>
            <a:stCxn id="1207318" idx="2"/>
            <a:endCxn id="1207301" idx="0"/>
          </p:cNvCxnSpPr>
          <p:nvPr/>
        </p:nvCxnSpPr>
        <p:spPr bwMode="auto">
          <a:xfrm>
            <a:off x="7877908" y="4086060"/>
            <a:ext cx="0" cy="32548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7297" name="Connecteur droit 1207296"/>
          <p:cNvCxnSpPr>
            <a:stCxn id="28" idx="2"/>
            <a:endCxn id="1207303" idx="0"/>
          </p:cNvCxnSpPr>
          <p:nvPr/>
        </p:nvCxnSpPr>
        <p:spPr bwMode="auto">
          <a:xfrm>
            <a:off x="5446330" y="2474100"/>
            <a:ext cx="0" cy="479681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7302" name="Connecteur droit 1207301"/>
          <p:cNvCxnSpPr>
            <a:stCxn id="1207303" idx="2"/>
            <a:endCxn id="1207304" idx="0"/>
          </p:cNvCxnSpPr>
          <p:nvPr/>
        </p:nvCxnSpPr>
        <p:spPr bwMode="auto">
          <a:xfrm>
            <a:off x="5446330" y="3600112"/>
            <a:ext cx="4" cy="360904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7322" name="Connecteur droit 1207321"/>
          <p:cNvCxnSpPr>
            <a:stCxn id="27" idx="2"/>
            <a:endCxn id="1207299" idx="0"/>
          </p:cNvCxnSpPr>
          <p:nvPr/>
        </p:nvCxnSpPr>
        <p:spPr bwMode="auto">
          <a:xfrm>
            <a:off x="3235078" y="2126499"/>
            <a:ext cx="9" cy="180951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7324" name="Connecteur droit 1207323"/>
          <p:cNvCxnSpPr>
            <a:stCxn id="1207299" idx="2"/>
            <a:endCxn id="1207345" idx="0"/>
          </p:cNvCxnSpPr>
          <p:nvPr/>
        </p:nvCxnSpPr>
        <p:spPr bwMode="auto">
          <a:xfrm flipH="1">
            <a:off x="3235081" y="2953781"/>
            <a:ext cx="6" cy="162783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7326" name="Connecteur droit 1207325"/>
          <p:cNvCxnSpPr>
            <a:stCxn id="1207345" idx="2"/>
            <a:endCxn id="1207309" idx="0"/>
          </p:cNvCxnSpPr>
          <p:nvPr/>
        </p:nvCxnSpPr>
        <p:spPr bwMode="auto">
          <a:xfrm flipH="1">
            <a:off x="3235077" y="3578229"/>
            <a:ext cx="4" cy="371654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7328" name="Connecteur droit 1207327"/>
          <p:cNvCxnSpPr>
            <a:stCxn id="26" idx="2"/>
            <a:endCxn id="1207308" idx="0"/>
          </p:cNvCxnSpPr>
          <p:nvPr/>
        </p:nvCxnSpPr>
        <p:spPr bwMode="auto">
          <a:xfrm flipH="1">
            <a:off x="1029722" y="1580567"/>
            <a:ext cx="10021" cy="271362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7330" name="Connecteur droit 1207329"/>
          <p:cNvCxnSpPr>
            <a:stCxn id="1207308" idx="2"/>
            <a:endCxn id="1207305" idx="0"/>
          </p:cNvCxnSpPr>
          <p:nvPr/>
        </p:nvCxnSpPr>
        <p:spPr bwMode="auto">
          <a:xfrm>
            <a:off x="1029722" y="2682926"/>
            <a:ext cx="10038" cy="101992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 Box 11"/>
          <p:cNvSpPr txBox="1">
            <a:spLocks noChangeArrowheads="1"/>
          </p:cNvSpPr>
          <p:nvPr/>
        </p:nvSpPr>
        <p:spPr bwMode="auto">
          <a:xfrm>
            <a:off x="2618882" y="4728225"/>
            <a:ext cx="1232389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</a:t>
            </a:r>
            <a:endParaRPr lang="en-GB" sz="1200" dirty="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operational Requirements </a:t>
            </a:r>
          </a:p>
        </p:txBody>
      </p:sp>
      <p:cxnSp>
        <p:nvCxnSpPr>
          <p:cNvPr id="33" name="Connecteur droit 1207319"/>
          <p:cNvCxnSpPr>
            <a:stCxn id="1207309" idx="2"/>
            <a:endCxn id="32" idx="0"/>
          </p:cNvCxnSpPr>
          <p:nvPr/>
        </p:nvCxnSpPr>
        <p:spPr bwMode="auto">
          <a:xfrm>
            <a:off x="3235077" y="4411548"/>
            <a:ext cx="0" cy="316677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03781291"/>
      </p:ext>
    </p:extLst>
  </p:cSld>
  <p:clrMapOvr>
    <a:masterClrMapping/>
  </p:clrMapOvr>
  <p:transition spd="med" advClick="0">
    <p:split orient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11" name="Espace réservé du contenu 6"/>
          <p:cNvSpPr>
            <a:spLocks noGrp="1"/>
          </p:cNvSpPr>
          <p:nvPr>
            <p:ph idx="1"/>
          </p:nvPr>
        </p:nvSpPr>
        <p:spPr>
          <a:xfrm>
            <a:off x="2239240" y="1402797"/>
            <a:ext cx="6421638" cy="4551362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lvl="1"/>
            <a:r>
              <a:rPr lang="fr-FR" b="1" dirty="0" err="1"/>
              <a:t>Identify</a:t>
            </a:r>
            <a:r>
              <a:rPr lang="fr-FR" b="1" dirty="0"/>
              <a:t> the </a:t>
            </a:r>
            <a:r>
              <a:rPr lang="fr-FR" b="1" dirty="0" err="1"/>
              <a:t>technical</a:t>
            </a:r>
            <a:r>
              <a:rPr lang="fr-FR" b="1" dirty="0"/>
              <a:t> </a:t>
            </a:r>
            <a:r>
              <a:rPr lang="fr-FR" b="1" dirty="0" err="1"/>
              <a:t>functions</a:t>
            </a:r>
            <a:r>
              <a:rPr lang="fr-FR" b="1" dirty="0"/>
              <a:t> </a:t>
            </a:r>
            <a:r>
              <a:rPr lang="fr-FR" b="1" dirty="0" err="1"/>
              <a:t>supporting</a:t>
            </a:r>
            <a:r>
              <a:rPr lang="fr-FR" b="1" dirty="0"/>
              <a:t> the service </a:t>
            </a:r>
            <a:r>
              <a:rPr lang="fr-FR" b="1" dirty="0" err="1"/>
              <a:t>functions</a:t>
            </a:r>
            <a:r>
              <a:rPr lang="fr-FR" b="1" dirty="0"/>
              <a:t> of the system</a:t>
            </a: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482448" y="1901504"/>
            <a:ext cx="1154482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Define </a:t>
            </a:r>
          </a:p>
          <a:p>
            <a:r>
              <a:rPr lang="en-GB" dirty="0"/>
              <a:t>functional </a:t>
            </a:r>
          </a:p>
          <a:p>
            <a:r>
              <a:rPr lang="en-GB" dirty="0"/>
              <a:t>requirements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154804" y="3543937"/>
            <a:ext cx="1809750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interface requirements</a:t>
            </a:r>
          </a:p>
        </p:txBody>
      </p:sp>
      <p:sp>
        <p:nvSpPr>
          <p:cNvPr id="14" name="Text Box 49"/>
          <p:cNvSpPr txBox="1">
            <a:spLocks noChangeArrowheads="1"/>
          </p:cNvSpPr>
          <p:nvPr/>
        </p:nvSpPr>
        <p:spPr bwMode="auto">
          <a:xfrm>
            <a:off x="186687" y="2710618"/>
            <a:ext cx="1745991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performance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requirements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251520" y="1412776"/>
            <a:ext cx="1616319" cy="30777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Define</a:t>
            </a:r>
          </a:p>
        </p:txBody>
      </p:sp>
      <p:cxnSp>
        <p:nvCxnSpPr>
          <p:cNvPr id="16" name="Connecteur droit 1207321"/>
          <p:cNvCxnSpPr>
            <a:stCxn id="15" idx="2"/>
            <a:endCxn id="12" idx="0"/>
          </p:cNvCxnSpPr>
          <p:nvPr/>
        </p:nvCxnSpPr>
        <p:spPr bwMode="auto">
          <a:xfrm>
            <a:off x="1059680" y="1720553"/>
            <a:ext cx="9" cy="180951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Connecteur droit 1207323"/>
          <p:cNvCxnSpPr>
            <a:stCxn id="12" idx="2"/>
            <a:endCxn id="14" idx="0"/>
          </p:cNvCxnSpPr>
          <p:nvPr/>
        </p:nvCxnSpPr>
        <p:spPr bwMode="auto">
          <a:xfrm flipH="1">
            <a:off x="1059683" y="2547835"/>
            <a:ext cx="6" cy="162783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Connecteur droit 1207325"/>
          <p:cNvCxnSpPr>
            <a:stCxn id="14" idx="2"/>
            <a:endCxn id="13" idx="0"/>
          </p:cNvCxnSpPr>
          <p:nvPr/>
        </p:nvCxnSpPr>
        <p:spPr bwMode="auto">
          <a:xfrm flipH="1">
            <a:off x="1059679" y="3172283"/>
            <a:ext cx="4" cy="371654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443484" y="4322279"/>
            <a:ext cx="1232389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</a:t>
            </a:r>
            <a:endParaRPr lang="en-GB" sz="1200" dirty="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operational Requirements </a:t>
            </a:r>
          </a:p>
        </p:txBody>
      </p:sp>
      <p:cxnSp>
        <p:nvCxnSpPr>
          <p:cNvPr id="20" name="Connecteur droit 1207319"/>
          <p:cNvCxnSpPr>
            <a:stCxn id="13" idx="2"/>
            <a:endCxn id="19" idx="0"/>
          </p:cNvCxnSpPr>
          <p:nvPr/>
        </p:nvCxnSpPr>
        <p:spPr bwMode="auto">
          <a:xfrm>
            <a:off x="1059679" y="4005602"/>
            <a:ext cx="0" cy="316677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25912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11" name="Espace réservé du contenu 6"/>
          <p:cNvSpPr>
            <a:spLocks noGrp="1"/>
          </p:cNvSpPr>
          <p:nvPr>
            <p:ph idx="1"/>
          </p:nvPr>
        </p:nvSpPr>
        <p:spPr>
          <a:xfrm>
            <a:off x="2239240" y="1402797"/>
            <a:ext cx="6421638" cy="4551362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lvl="1"/>
            <a:r>
              <a:rPr lang="en-US" b="1" dirty="0" err="1"/>
              <a:t>Analyse</a:t>
            </a:r>
            <a:r>
              <a:rPr lang="en-US" b="1" dirty="0"/>
              <a:t> two Stakeholder Requirements of each category and refine them into technical requirements</a:t>
            </a:r>
          </a:p>
          <a:p>
            <a:pPr lvl="2"/>
            <a:r>
              <a:rPr lang="en-US" b="1" dirty="0"/>
              <a:t>expected services</a:t>
            </a:r>
            <a:endParaRPr lang="fr-FR" b="1" dirty="0"/>
          </a:p>
          <a:p>
            <a:pPr lvl="2"/>
            <a:r>
              <a:rPr lang="en-US" b="1" dirty="0"/>
              <a:t>expected performances</a:t>
            </a:r>
            <a:endParaRPr lang="fr-FR" b="1" dirty="0"/>
          </a:p>
          <a:p>
            <a:pPr lvl="2"/>
            <a:r>
              <a:rPr lang="en-US" b="1" dirty="0"/>
              <a:t>expected interfaces </a:t>
            </a:r>
          </a:p>
          <a:p>
            <a:pPr lvl="2"/>
            <a:r>
              <a:rPr lang="en-US" b="1" dirty="0"/>
              <a:t>operational conditions</a:t>
            </a:r>
            <a:endParaRPr lang="fr-FR" b="1" dirty="0"/>
          </a:p>
          <a:p>
            <a:pPr lvl="2"/>
            <a:r>
              <a:rPr lang="en-US" b="1" dirty="0"/>
              <a:t>Constraints</a:t>
            </a:r>
          </a:p>
          <a:p>
            <a:pPr lvl="2"/>
            <a:r>
              <a:rPr lang="fr-FR" b="1" dirty="0"/>
              <a:t>Validation</a:t>
            </a: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482448" y="1901504"/>
            <a:ext cx="1154482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functional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requirements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154804" y="3543937"/>
            <a:ext cx="1809750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interface requirements</a:t>
            </a:r>
          </a:p>
        </p:txBody>
      </p:sp>
      <p:sp>
        <p:nvSpPr>
          <p:cNvPr id="14" name="Text Box 49"/>
          <p:cNvSpPr txBox="1">
            <a:spLocks noChangeArrowheads="1"/>
          </p:cNvSpPr>
          <p:nvPr/>
        </p:nvSpPr>
        <p:spPr bwMode="auto">
          <a:xfrm>
            <a:off x="186687" y="2710618"/>
            <a:ext cx="1745991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performance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requirements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251520" y="1412776"/>
            <a:ext cx="1616319" cy="30777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Define</a:t>
            </a:r>
          </a:p>
        </p:txBody>
      </p:sp>
      <p:cxnSp>
        <p:nvCxnSpPr>
          <p:cNvPr id="16" name="Connecteur droit 1207321"/>
          <p:cNvCxnSpPr>
            <a:stCxn id="15" idx="2"/>
            <a:endCxn id="12" idx="0"/>
          </p:cNvCxnSpPr>
          <p:nvPr/>
        </p:nvCxnSpPr>
        <p:spPr bwMode="auto">
          <a:xfrm>
            <a:off x="1059680" y="1720553"/>
            <a:ext cx="9" cy="180951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Connecteur droit 1207323"/>
          <p:cNvCxnSpPr>
            <a:stCxn id="12" idx="2"/>
            <a:endCxn id="14" idx="0"/>
          </p:cNvCxnSpPr>
          <p:nvPr/>
        </p:nvCxnSpPr>
        <p:spPr bwMode="auto">
          <a:xfrm flipH="1">
            <a:off x="1059683" y="2547835"/>
            <a:ext cx="6" cy="162783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Connecteur droit 1207325"/>
          <p:cNvCxnSpPr>
            <a:stCxn id="14" idx="2"/>
            <a:endCxn id="13" idx="0"/>
          </p:cNvCxnSpPr>
          <p:nvPr/>
        </p:nvCxnSpPr>
        <p:spPr bwMode="auto">
          <a:xfrm flipH="1">
            <a:off x="1059679" y="3172283"/>
            <a:ext cx="4" cy="371654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443484" y="4322279"/>
            <a:ext cx="1232389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</a:t>
            </a:r>
            <a:endParaRPr lang="en-GB" sz="1200" dirty="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operational Requirements </a:t>
            </a:r>
          </a:p>
        </p:txBody>
      </p:sp>
      <p:cxnSp>
        <p:nvCxnSpPr>
          <p:cNvPr id="20" name="Connecteur droit 1207319"/>
          <p:cNvCxnSpPr>
            <a:stCxn id="13" idx="2"/>
            <a:endCxn id="19" idx="0"/>
          </p:cNvCxnSpPr>
          <p:nvPr/>
        </p:nvCxnSpPr>
        <p:spPr bwMode="auto">
          <a:xfrm>
            <a:off x="1059679" y="4005602"/>
            <a:ext cx="0" cy="316677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57446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299" name="Text Box 3"/>
          <p:cNvSpPr txBox="1">
            <a:spLocks noChangeArrowheads="1"/>
          </p:cNvSpPr>
          <p:nvPr/>
        </p:nvSpPr>
        <p:spPr bwMode="auto">
          <a:xfrm>
            <a:off x="2481506" y="2307450"/>
            <a:ext cx="1507144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functional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boundaries</a:t>
            </a:r>
          </a:p>
        </p:txBody>
      </p:sp>
      <p:sp>
        <p:nvSpPr>
          <p:cNvPr id="1207301" name="Text Box 5"/>
          <p:cNvSpPr txBox="1">
            <a:spLocks noChangeArrowheads="1"/>
          </p:cNvSpPr>
          <p:nvPr/>
        </p:nvSpPr>
        <p:spPr bwMode="auto">
          <a:xfrm>
            <a:off x="7064619" y="5112602"/>
            <a:ext cx="1626577" cy="8309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Verify consistency, </a:t>
            </a:r>
            <a:endParaRPr lang="en-GB" sz="120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exhaustiveness and establish traceability</a:t>
            </a:r>
            <a:r>
              <a:rPr lang="en-GB" sz="1200">
                <a:solidFill>
                  <a:srgbClr val="0033CC"/>
                </a:solidFill>
                <a:latin typeface="Century Gothic" pitchFamily="34" charset="0"/>
                <a:cs typeface="Times New Roman" pitchFamily="18" charset="0"/>
              </a:rPr>
              <a:t> </a:t>
            </a:r>
          </a:p>
        </p:txBody>
      </p:sp>
      <p:sp>
        <p:nvSpPr>
          <p:cNvPr id="1207303" name="Text Box 7"/>
          <p:cNvSpPr txBox="1">
            <a:spLocks noChangeArrowheads="1"/>
          </p:cNvSpPr>
          <p:nvPr/>
        </p:nvSpPr>
        <p:spPr bwMode="auto">
          <a:xfrm>
            <a:off x="4917979" y="2953781"/>
            <a:ext cx="1056701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Define</a:t>
            </a:r>
            <a:endParaRPr lang="en-GB" sz="120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operational</a:t>
            </a: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scenarios</a:t>
            </a:r>
          </a:p>
        </p:txBody>
      </p:sp>
      <p:sp>
        <p:nvSpPr>
          <p:cNvPr id="1207304" name="Text Box 8"/>
          <p:cNvSpPr txBox="1">
            <a:spLocks noChangeArrowheads="1"/>
          </p:cNvSpPr>
          <p:nvPr/>
        </p:nvSpPr>
        <p:spPr bwMode="auto">
          <a:xfrm>
            <a:off x="4700772" y="4709740"/>
            <a:ext cx="1491114" cy="8309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</a:rPr>
              <a:t>Define expected </a:t>
            </a:r>
          </a:p>
          <a:p>
            <a:pPr algn="ctr"/>
            <a:r>
              <a:rPr lang="en-GB" sz="1200" dirty="0">
                <a:latin typeface="Century Gothic" pitchFamily="34" charset="0"/>
              </a:rPr>
              <a:t>measures of </a:t>
            </a:r>
          </a:p>
          <a:p>
            <a:pPr algn="ctr"/>
            <a:r>
              <a:rPr lang="en-GB" sz="1200" dirty="0">
                <a:latin typeface="Century Gothic" pitchFamily="34" charset="0"/>
              </a:rPr>
              <a:t>effectiveness</a:t>
            </a:r>
          </a:p>
          <a:p>
            <a:pPr algn="ctr"/>
            <a:r>
              <a:rPr lang="en-GB" sz="1200" dirty="0">
                <a:latin typeface="Century Gothic" pitchFamily="34" charset="0"/>
              </a:rPr>
              <a:t>(performances)</a:t>
            </a:r>
          </a:p>
        </p:txBody>
      </p:sp>
      <p:sp>
        <p:nvSpPr>
          <p:cNvPr id="1207305" name="Text Box 9"/>
          <p:cNvSpPr txBox="1">
            <a:spLocks noChangeArrowheads="1"/>
          </p:cNvSpPr>
          <p:nvPr/>
        </p:nvSpPr>
        <p:spPr bwMode="auto">
          <a:xfrm>
            <a:off x="285369" y="2784918"/>
            <a:ext cx="1508747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Identify</a:t>
            </a:r>
            <a:endParaRPr lang="en-GB" sz="120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situations of life </a:t>
            </a:r>
            <a:endParaRPr lang="en-GB" sz="120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and stakeholders </a:t>
            </a:r>
          </a:p>
        </p:txBody>
      </p:sp>
      <p:sp>
        <p:nvSpPr>
          <p:cNvPr id="1207306" name="Text Box 10"/>
          <p:cNvSpPr txBox="1">
            <a:spLocks noChangeArrowheads="1"/>
          </p:cNvSpPr>
          <p:nvPr/>
        </p:nvSpPr>
        <p:spPr bwMode="auto">
          <a:xfrm>
            <a:off x="7304209" y="4264024"/>
            <a:ext cx="1147397" cy="652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Quantify </a:t>
            </a: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and classify </a:t>
            </a:r>
            <a:endParaRPr lang="en-GB" sz="120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the needs</a:t>
            </a:r>
            <a:endParaRPr lang="en-GB" sz="1200">
              <a:solidFill>
                <a:srgbClr val="0033CC"/>
              </a:solidFill>
              <a:latin typeface="Century Gothic" pitchFamily="34" charset="0"/>
              <a:cs typeface="Times New Roman" pitchFamily="18" charset="0"/>
            </a:endParaRPr>
          </a:p>
        </p:txBody>
      </p:sp>
      <p:sp>
        <p:nvSpPr>
          <p:cNvPr id="1207307" name="Text Box 11"/>
          <p:cNvSpPr txBox="1">
            <a:spLocks noChangeArrowheads="1"/>
          </p:cNvSpPr>
          <p:nvPr/>
        </p:nvSpPr>
        <p:spPr bwMode="auto">
          <a:xfrm>
            <a:off x="4830135" y="3856389"/>
            <a:ext cx="1232389" cy="652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Define</a:t>
            </a:r>
            <a:endParaRPr lang="en-GB" sz="120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operational conditions </a:t>
            </a:r>
          </a:p>
        </p:txBody>
      </p:sp>
      <p:sp>
        <p:nvSpPr>
          <p:cNvPr id="1207308" name="Text Box 12"/>
          <p:cNvSpPr txBox="1">
            <a:spLocks noChangeArrowheads="1"/>
          </p:cNvSpPr>
          <p:nvPr/>
        </p:nvSpPr>
        <p:spPr bwMode="auto">
          <a:xfrm>
            <a:off x="221562" y="1851929"/>
            <a:ext cx="1616319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</a:t>
            </a:r>
            <a:endParaRPr lang="en-GB" sz="1200" dirty="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purpose and mission</a:t>
            </a:r>
          </a:p>
        </p:txBody>
      </p:sp>
      <p:sp>
        <p:nvSpPr>
          <p:cNvPr id="1207309" name="Text Box 13"/>
          <p:cNvSpPr txBox="1">
            <a:spLocks noChangeArrowheads="1"/>
          </p:cNvSpPr>
          <p:nvPr/>
        </p:nvSpPr>
        <p:spPr bwMode="auto">
          <a:xfrm>
            <a:off x="2330202" y="3949883"/>
            <a:ext cx="1809750" cy="8309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operational concepts or technological concepts</a:t>
            </a:r>
          </a:p>
        </p:txBody>
      </p:sp>
      <p:sp>
        <p:nvSpPr>
          <p:cNvPr id="1207316" name="Rectangle 20"/>
          <p:cNvSpPr>
            <a:spLocks noGrp="1" noChangeArrowheads="1"/>
          </p:cNvSpPr>
          <p:nvPr>
            <p:ph type="title"/>
          </p:nvPr>
        </p:nvSpPr>
        <p:spPr>
          <a:xfrm>
            <a:off x="-52753" y="219075"/>
            <a:ext cx="8351227" cy="457200"/>
          </a:xfrm>
          <a:noFill/>
        </p:spPr>
        <p:txBody>
          <a:bodyPr/>
          <a:lstStyle/>
          <a:p>
            <a:r>
              <a:rPr lang="en-GB" sz="2100" dirty="0"/>
              <a:t>Activities</a:t>
            </a:r>
          </a:p>
        </p:txBody>
      </p:sp>
      <p:sp>
        <p:nvSpPr>
          <p:cNvPr id="1207318" name="Text Box 22"/>
          <p:cNvSpPr txBox="1">
            <a:spLocks noChangeArrowheads="1"/>
          </p:cNvSpPr>
          <p:nvPr/>
        </p:nvSpPr>
        <p:spPr bwMode="auto">
          <a:xfrm>
            <a:off x="6875069" y="3439729"/>
            <a:ext cx="2005677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Express each </a:t>
            </a: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stakeholder</a:t>
            </a: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 requirement individually</a:t>
            </a:r>
          </a:p>
        </p:txBody>
      </p:sp>
      <p:sp>
        <p:nvSpPr>
          <p:cNvPr id="1207345" name="Text Box 49"/>
          <p:cNvSpPr txBox="1">
            <a:spLocks noChangeArrowheads="1"/>
          </p:cNvSpPr>
          <p:nvPr/>
        </p:nvSpPr>
        <p:spPr bwMode="auto">
          <a:xfrm>
            <a:off x="2553640" y="3116564"/>
            <a:ext cx="1362874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physical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boundaries </a:t>
            </a:r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231583" y="1272790"/>
            <a:ext cx="1616319" cy="30777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Identify</a:t>
            </a:r>
          </a:p>
        </p:txBody>
      </p:sp>
      <p:sp>
        <p:nvSpPr>
          <p:cNvPr id="27" name="Text Box 12"/>
          <p:cNvSpPr txBox="1">
            <a:spLocks noChangeArrowheads="1"/>
          </p:cNvSpPr>
          <p:nvPr/>
        </p:nvSpPr>
        <p:spPr bwMode="auto">
          <a:xfrm>
            <a:off x="2426918" y="1818722"/>
            <a:ext cx="1616319" cy="30777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Delimit</a:t>
            </a:r>
          </a:p>
        </p:txBody>
      </p:sp>
      <p:sp>
        <p:nvSpPr>
          <p:cNvPr id="28" name="Text Box 12"/>
          <p:cNvSpPr txBox="1">
            <a:spLocks noChangeArrowheads="1"/>
          </p:cNvSpPr>
          <p:nvPr/>
        </p:nvSpPr>
        <p:spPr bwMode="auto">
          <a:xfrm>
            <a:off x="4638170" y="2166323"/>
            <a:ext cx="1616319" cy="52322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Understand Dynamics</a:t>
            </a:r>
          </a:p>
        </p:txBody>
      </p:sp>
      <p:sp>
        <p:nvSpPr>
          <p:cNvPr id="29" name="Text Box 12"/>
          <p:cNvSpPr txBox="1">
            <a:spLocks noChangeArrowheads="1"/>
          </p:cNvSpPr>
          <p:nvPr/>
        </p:nvSpPr>
        <p:spPr bwMode="auto">
          <a:xfrm>
            <a:off x="6965034" y="2837751"/>
            <a:ext cx="1825747" cy="52322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Develop Requirements</a:t>
            </a:r>
          </a:p>
        </p:txBody>
      </p:sp>
      <p:cxnSp>
        <p:nvCxnSpPr>
          <p:cNvPr id="9" name="Connecteur en angle 8"/>
          <p:cNvCxnSpPr>
            <a:stCxn id="27" idx="3"/>
            <a:endCxn id="28" idx="1"/>
          </p:cNvCxnSpPr>
          <p:nvPr/>
        </p:nvCxnSpPr>
        <p:spPr bwMode="auto">
          <a:xfrm>
            <a:off x="4043237" y="1972611"/>
            <a:ext cx="594933" cy="455322"/>
          </a:xfrm>
          <a:prstGeom prst="bentConnector3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Connecteur en angle 10"/>
          <p:cNvCxnSpPr>
            <a:stCxn id="28" idx="3"/>
            <a:endCxn id="29" idx="1"/>
          </p:cNvCxnSpPr>
          <p:nvPr/>
        </p:nvCxnSpPr>
        <p:spPr bwMode="auto">
          <a:xfrm>
            <a:off x="6254489" y="2427933"/>
            <a:ext cx="710545" cy="671428"/>
          </a:xfrm>
          <a:prstGeom prst="bentConnector3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Connecteur en angle 13"/>
          <p:cNvCxnSpPr>
            <a:stCxn id="26" idx="3"/>
            <a:endCxn id="27" idx="1"/>
          </p:cNvCxnSpPr>
          <p:nvPr/>
        </p:nvCxnSpPr>
        <p:spPr bwMode="auto">
          <a:xfrm>
            <a:off x="1847902" y="1426679"/>
            <a:ext cx="579016" cy="545932"/>
          </a:xfrm>
          <a:prstGeom prst="bentConnector3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Connecteur droit 22"/>
          <p:cNvCxnSpPr>
            <a:stCxn id="29" idx="2"/>
            <a:endCxn id="1207318" idx="0"/>
          </p:cNvCxnSpPr>
          <p:nvPr/>
        </p:nvCxnSpPr>
        <p:spPr bwMode="auto">
          <a:xfrm>
            <a:off x="7877908" y="3360971"/>
            <a:ext cx="0" cy="7875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Connecteur droit 24"/>
          <p:cNvCxnSpPr>
            <a:stCxn id="1207318" idx="2"/>
            <a:endCxn id="1207306" idx="0"/>
          </p:cNvCxnSpPr>
          <p:nvPr/>
        </p:nvCxnSpPr>
        <p:spPr bwMode="auto">
          <a:xfrm>
            <a:off x="7877908" y="4086060"/>
            <a:ext cx="0" cy="177964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Connecteur droit 30"/>
          <p:cNvCxnSpPr>
            <a:stCxn id="1207306" idx="2"/>
            <a:endCxn id="1207301" idx="0"/>
          </p:cNvCxnSpPr>
          <p:nvPr/>
        </p:nvCxnSpPr>
        <p:spPr bwMode="auto">
          <a:xfrm>
            <a:off x="7877908" y="4916487"/>
            <a:ext cx="0" cy="196115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7297" name="Connecteur droit 1207296"/>
          <p:cNvCxnSpPr>
            <a:stCxn id="28" idx="2"/>
            <a:endCxn id="1207303" idx="0"/>
          </p:cNvCxnSpPr>
          <p:nvPr/>
        </p:nvCxnSpPr>
        <p:spPr bwMode="auto">
          <a:xfrm>
            <a:off x="5446330" y="2689543"/>
            <a:ext cx="0" cy="26423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7302" name="Connecteur droit 1207301"/>
          <p:cNvCxnSpPr>
            <a:stCxn id="1207303" idx="2"/>
            <a:endCxn id="1207307" idx="0"/>
          </p:cNvCxnSpPr>
          <p:nvPr/>
        </p:nvCxnSpPr>
        <p:spPr bwMode="auto">
          <a:xfrm>
            <a:off x="5446330" y="3600112"/>
            <a:ext cx="0" cy="256277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7320" name="Connecteur droit 1207319"/>
          <p:cNvCxnSpPr>
            <a:stCxn id="1207307" idx="2"/>
            <a:endCxn id="1207304" idx="0"/>
          </p:cNvCxnSpPr>
          <p:nvPr/>
        </p:nvCxnSpPr>
        <p:spPr bwMode="auto">
          <a:xfrm flipH="1">
            <a:off x="5446329" y="4508852"/>
            <a:ext cx="1" cy="20088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7322" name="Connecteur droit 1207321"/>
          <p:cNvCxnSpPr>
            <a:stCxn id="27" idx="2"/>
            <a:endCxn id="1207299" idx="0"/>
          </p:cNvCxnSpPr>
          <p:nvPr/>
        </p:nvCxnSpPr>
        <p:spPr bwMode="auto">
          <a:xfrm>
            <a:off x="3235078" y="2126499"/>
            <a:ext cx="0" cy="180951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7324" name="Connecteur droit 1207323"/>
          <p:cNvCxnSpPr>
            <a:stCxn id="1207299" idx="2"/>
            <a:endCxn id="1207345" idx="0"/>
          </p:cNvCxnSpPr>
          <p:nvPr/>
        </p:nvCxnSpPr>
        <p:spPr bwMode="auto">
          <a:xfrm flipH="1">
            <a:off x="3235077" y="2769115"/>
            <a:ext cx="1" cy="347449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7326" name="Connecteur droit 1207325"/>
          <p:cNvCxnSpPr>
            <a:stCxn id="1207345" idx="2"/>
            <a:endCxn id="1207309" idx="0"/>
          </p:cNvCxnSpPr>
          <p:nvPr/>
        </p:nvCxnSpPr>
        <p:spPr bwMode="auto">
          <a:xfrm>
            <a:off x="3235077" y="3578229"/>
            <a:ext cx="0" cy="371654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7328" name="Connecteur droit 1207327"/>
          <p:cNvCxnSpPr>
            <a:stCxn id="26" idx="2"/>
            <a:endCxn id="1207308" idx="0"/>
          </p:cNvCxnSpPr>
          <p:nvPr/>
        </p:nvCxnSpPr>
        <p:spPr bwMode="auto">
          <a:xfrm flipH="1">
            <a:off x="1029722" y="1580567"/>
            <a:ext cx="10021" cy="271362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7330" name="Connecteur droit 1207329"/>
          <p:cNvCxnSpPr>
            <a:stCxn id="1207308" idx="2"/>
            <a:endCxn id="1207305" idx="0"/>
          </p:cNvCxnSpPr>
          <p:nvPr/>
        </p:nvCxnSpPr>
        <p:spPr bwMode="auto">
          <a:xfrm>
            <a:off x="1029722" y="2498260"/>
            <a:ext cx="10021" cy="28665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94317306"/>
      </p:ext>
    </p:extLst>
  </p:cSld>
  <p:clrMapOvr>
    <a:masterClrMapping/>
  </p:clrMapOvr>
  <p:transition spd="med" advClick="0">
    <p:split orient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Detailed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3" name="Text Box 9"/>
          <p:cNvSpPr txBox="1">
            <a:spLocks noChangeArrowheads="1"/>
          </p:cNvSpPr>
          <p:nvPr/>
        </p:nvSpPr>
        <p:spPr bwMode="auto">
          <a:xfrm>
            <a:off x="191611" y="2784918"/>
            <a:ext cx="1696298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Analyse boundaries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and interactions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with the context</a:t>
            </a:r>
          </a:p>
        </p:txBody>
      </p:sp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273708" y="1851929"/>
            <a:ext cx="1532105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Analyse operational scenarios and modes</a:t>
            </a:r>
          </a:p>
        </p:txBody>
      </p:sp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231601" y="1272790"/>
            <a:ext cx="1616319" cy="30777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Analyse</a:t>
            </a:r>
          </a:p>
        </p:txBody>
      </p:sp>
      <p:cxnSp>
        <p:nvCxnSpPr>
          <p:cNvPr id="6" name="Connecteur droit 1207327"/>
          <p:cNvCxnSpPr>
            <a:stCxn id="5" idx="2"/>
            <a:endCxn id="4" idx="0"/>
          </p:cNvCxnSpPr>
          <p:nvPr/>
        </p:nvCxnSpPr>
        <p:spPr bwMode="auto">
          <a:xfrm>
            <a:off x="1039761" y="1580567"/>
            <a:ext cx="0" cy="271362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Connecteur droit 1207329"/>
          <p:cNvCxnSpPr>
            <a:stCxn id="4" idx="2"/>
            <a:endCxn id="3" idx="0"/>
          </p:cNvCxnSpPr>
          <p:nvPr/>
        </p:nvCxnSpPr>
        <p:spPr bwMode="auto">
          <a:xfrm flipH="1">
            <a:off x="1039760" y="2682926"/>
            <a:ext cx="1" cy="101992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Espace réservé du contenu 6"/>
          <p:cNvSpPr txBox="1">
            <a:spLocks/>
          </p:cNvSpPr>
          <p:nvPr/>
        </p:nvSpPr>
        <p:spPr>
          <a:xfrm>
            <a:off x="2182783" y="1426678"/>
            <a:ext cx="6421638" cy="4551362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8825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177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9933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endParaRPr lang="en-US" kern="0" dirty="0"/>
          </a:p>
          <a:p>
            <a:pPr>
              <a:defRPr/>
            </a:pPr>
            <a:endParaRPr lang="en-US" kern="0" dirty="0"/>
          </a:p>
          <a:p>
            <a:pPr>
              <a:defRPr/>
            </a:pPr>
            <a:r>
              <a:rPr lang="en-US" kern="0" dirty="0"/>
              <a:t>Identify a first level physical(organic) architecture of the system</a:t>
            </a:r>
          </a:p>
          <a:p>
            <a:pPr lvl="1">
              <a:defRPr/>
            </a:pPr>
            <a:r>
              <a:rPr lang="en-US" kern="0" dirty="0"/>
              <a:t>Identify internal </a:t>
            </a:r>
            <a:r>
              <a:rPr lang="en-US" kern="0" dirty="0" err="1"/>
              <a:t>sub_systems</a:t>
            </a:r>
            <a:endParaRPr lang="en-US" kern="0" dirty="0"/>
          </a:p>
          <a:p>
            <a:pPr lvl="1">
              <a:defRPr/>
            </a:pPr>
            <a:r>
              <a:rPr lang="en-US" kern="0" dirty="0"/>
              <a:t>Define their interface and interactions</a:t>
            </a:r>
          </a:p>
          <a:p>
            <a:pPr lvl="1">
              <a:defRPr/>
            </a:pPr>
            <a:r>
              <a:rPr lang="en-US" kern="0" dirty="0" err="1"/>
              <a:t>SysML</a:t>
            </a:r>
            <a:r>
              <a:rPr lang="en-US" kern="0" dirty="0"/>
              <a:t> tool: Internal Block Diagram</a:t>
            </a:r>
          </a:p>
          <a:p>
            <a:pPr lvl="1">
              <a:defRPr/>
            </a:pPr>
            <a:r>
              <a:rPr lang="en-US" kern="0" dirty="0"/>
              <a:t>It can be useful to extend the existing operational scenarios (Sequence Diagrams) with the new elements</a:t>
            </a:r>
          </a:p>
          <a:p>
            <a:pPr lvl="1">
              <a:defRPr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035775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Verification&amp;Validation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Part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844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Verify</a:t>
            </a:r>
            <a:r>
              <a:rPr lang="fr-FR" dirty="0"/>
              <a:t> </a:t>
            </a:r>
            <a:r>
              <a:rPr lang="fr-FR"/>
              <a:t>these</a:t>
            </a:r>
            <a:r>
              <a:rPr lang="fr-FR" dirty="0"/>
              <a:t> </a:t>
            </a:r>
            <a:r>
              <a:rPr lang="fr-FR" dirty="0" err="1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 lvl="1" indent="-282575">
              <a:lnSpc>
                <a:spcPct val="150000"/>
              </a:lnSpc>
              <a:tabLst/>
            </a:pPr>
            <a:r>
              <a:rPr lang="en-GB" dirty="0"/>
              <a:t>The display shall be bright blue or yellow</a:t>
            </a:r>
          </a:p>
          <a:p>
            <a:pPr marL="282575" lvl="1" indent="-282575">
              <a:lnSpc>
                <a:spcPct val="150000"/>
              </a:lnSpc>
              <a:tabLst/>
            </a:pPr>
            <a:r>
              <a:rPr lang="en-GB" dirty="0"/>
              <a:t>The system is able to operate in daylight conditions</a:t>
            </a:r>
          </a:p>
          <a:p>
            <a:pPr marL="282575" lvl="1" indent="-282575">
              <a:lnSpc>
                <a:spcPct val="150000"/>
              </a:lnSpc>
            </a:pPr>
            <a:r>
              <a:rPr lang="en-GB" dirty="0"/>
              <a:t>The hull of the satellite shall be water-proof</a:t>
            </a:r>
          </a:p>
          <a:p>
            <a:pPr marL="282575" lvl="1" indent="-282575">
              <a:lnSpc>
                <a:spcPct val="150000"/>
              </a:lnSpc>
            </a:pPr>
            <a:r>
              <a:rPr lang="en-GB" dirty="0"/>
              <a:t>The fuselage shall be 100% resistant to impacts</a:t>
            </a:r>
          </a:p>
          <a:p>
            <a:pPr marL="282575" lvl="1" indent="-282575">
              <a:lnSpc>
                <a:spcPct val="150000"/>
              </a:lnSpc>
            </a:pPr>
            <a:r>
              <a:rPr lang="en-GB" dirty="0"/>
              <a:t>The speed of the cooling fan shall be 10000 rpm (TBC)</a:t>
            </a:r>
          </a:p>
          <a:p>
            <a:pPr marL="282575" lvl="1" indent="-282575">
              <a:lnSpc>
                <a:spcPct val="150000"/>
              </a:lnSpc>
            </a:pPr>
            <a:r>
              <a:rPr lang="en-GB" dirty="0"/>
              <a:t>The termination resistors shall not be located on the main board</a:t>
            </a:r>
          </a:p>
          <a:p>
            <a:pPr marL="282575" lvl="1" indent="-282575">
              <a:lnSpc>
                <a:spcPct val="150000"/>
              </a:lnSpc>
              <a:tabLst/>
            </a:pPr>
            <a:r>
              <a:rPr lang="en-GB" dirty="0"/>
              <a:t>The FCSC shall have a MTBF of more than six months</a:t>
            </a:r>
          </a:p>
          <a:p>
            <a:pPr marL="282575" lvl="1" indent="-282575">
              <a:lnSpc>
                <a:spcPct val="150000"/>
              </a:lnSpc>
            </a:pPr>
            <a:r>
              <a:rPr lang="en-GB" dirty="0"/>
              <a:t>The main calculator shall be composed of two computers with an Ethernet connection</a:t>
            </a:r>
          </a:p>
          <a:p>
            <a:pPr marL="282575" lvl="1" indent="-282575">
              <a:lnSpc>
                <a:spcPct val="150000"/>
              </a:lnSpc>
            </a:pPr>
            <a:endParaRPr lang="en-GB" dirty="0"/>
          </a:p>
          <a:p>
            <a:pPr marL="282575" lvl="1" indent="-282575">
              <a:lnSpc>
                <a:spcPct val="150000"/>
              </a:lnSpc>
              <a:buClrTx/>
            </a:pPr>
            <a:endParaRPr lang="en-GB" dirty="0"/>
          </a:p>
          <a:p>
            <a:pPr marL="282575" lvl="1" indent="-282575">
              <a:buClrTx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840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11" name="Espace réservé du contenu 6"/>
          <p:cNvSpPr>
            <a:spLocks noGrp="1"/>
          </p:cNvSpPr>
          <p:nvPr>
            <p:ph idx="1"/>
          </p:nvPr>
        </p:nvSpPr>
        <p:spPr>
          <a:xfrm>
            <a:off x="2239240" y="1402797"/>
            <a:ext cx="6421638" cy="4551362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lvl="1"/>
            <a:r>
              <a:rPr lang="fr-FR" b="1" dirty="0"/>
              <a:t>For </a:t>
            </a:r>
            <a:r>
              <a:rPr lang="fr-FR" b="1" dirty="0" err="1"/>
              <a:t>each</a:t>
            </a:r>
            <a:r>
              <a:rPr lang="fr-FR" b="1" dirty="0"/>
              <a:t> </a:t>
            </a:r>
            <a:r>
              <a:rPr lang="fr-FR" b="1" dirty="0" err="1"/>
              <a:t>technical</a:t>
            </a:r>
            <a:r>
              <a:rPr lang="fr-FR" b="1" dirty="0"/>
              <a:t> </a:t>
            </a:r>
            <a:r>
              <a:rPr lang="fr-FR" b="1" dirty="0" err="1"/>
              <a:t>requirement</a:t>
            </a:r>
            <a:r>
              <a:rPr lang="fr-FR" b="1" dirty="0"/>
              <a:t>:</a:t>
            </a:r>
          </a:p>
          <a:p>
            <a:pPr lvl="2"/>
            <a:r>
              <a:rPr lang="fr-FR" b="1" dirty="0" err="1"/>
              <a:t>Verify</a:t>
            </a:r>
            <a:r>
              <a:rPr lang="fr-FR" b="1" dirty="0"/>
              <a:t> </a:t>
            </a:r>
            <a:r>
              <a:rPr lang="fr-FR" b="1" dirty="0" err="1"/>
              <a:t>that</a:t>
            </a:r>
            <a:r>
              <a:rPr lang="fr-FR" b="1" dirty="0"/>
              <a:t> </a:t>
            </a:r>
            <a:r>
              <a:rPr lang="fr-FR" b="1" dirty="0" err="1"/>
              <a:t>it</a:t>
            </a:r>
            <a:r>
              <a:rPr lang="fr-FR" b="1" dirty="0"/>
              <a:t> </a:t>
            </a:r>
            <a:r>
              <a:rPr lang="fr-FR" b="1" dirty="0" err="1"/>
              <a:t>is</a:t>
            </a:r>
            <a:r>
              <a:rPr lang="fr-FR" b="1" dirty="0"/>
              <a:t> of good </a:t>
            </a:r>
            <a:r>
              <a:rPr lang="fr-FR" b="1" dirty="0" err="1"/>
              <a:t>quality</a:t>
            </a:r>
            <a:endParaRPr lang="fr-FR" b="1" dirty="0"/>
          </a:p>
          <a:p>
            <a:pPr lvl="2"/>
            <a:r>
              <a:rPr lang="fr-FR" b="1" dirty="0" err="1"/>
              <a:t>Identify</a:t>
            </a:r>
            <a:r>
              <a:rPr lang="fr-FR" b="1" dirty="0"/>
              <a:t> one </a:t>
            </a:r>
            <a:r>
              <a:rPr lang="fr-FR" b="1" dirty="0" err="1"/>
              <a:t>verification</a:t>
            </a:r>
            <a:r>
              <a:rPr lang="fr-FR" b="1" dirty="0"/>
              <a:t> </a:t>
            </a:r>
            <a:r>
              <a:rPr lang="fr-FR" b="1" dirty="0" err="1"/>
              <a:t>mean</a:t>
            </a:r>
            <a:endParaRPr lang="fr-FR" b="1" dirty="0"/>
          </a:p>
          <a:p>
            <a:pPr lvl="2"/>
            <a:r>
              <a:rPr lang="fr-FR" b="1" dirty="0" err="1"/>
              <a:t>Identify</a:t>
            </a:r>
            <a:r>
              <a:rPr lang="fr-FR" b="1" dirty="0"/>
              <a:t> one </a:t>
            </a:r>
            <a:r>
              <a:rPr lang="fr-FR" b="1" dirty="0" err="1"/>
              <a:t>verification</a:t>
            </a:r>
            <a:r>
              <a:rPr lang="fr-FR" b="1" dirty="0"/>
              <a:t> objective</a:t>
            </a:r>
          </a:p>
          <a:p>
            <a:pPr lvl="2"/>
            <a:r>
              <a:rPr lang="fr-FR" b="1" dirty="0"/>
              <a:t>Link the </a:t>
            </a:r>
            <a:r>
              <a:rPr lang="fr-FR" b="1" dirty="0" err="1"/>
              <a:t>requirement</a:t>
            </a:r>
            <a:r>
              <a:rPr lang="fr-FR" b="1" dirty="0"/>
              <a:t> to the </a:t>
            </a:r>
            <a:r>
              <a:rPr lang="fr-FR" b="1" dirty="0" err="1"/>
              <a:t>corresponding</a:t>
            </a:r>
            <a:r>
              <a:rPr lang="fr-FR" b="1" dirty="0"/>
              <a:t> </a:t>
            </a:r>
            <a:r>
              <a:rPr lang="fr-FR" b="1" dirty="0" err="1"/>
              <a:t>stakeholder</a:t>
            </a:r>
            <a:r>
              <a:rPr lang="fr-FR" b="1" dirty="0"/>
              <a:t> </a:t>
            </a:r>
            <a:r>
              <a:rPr lang="fr-FR" b="1" dirty="0" err="1"/>
              <a:t>requirements</a:t>
            </a:r>
            <a:endParaRPr lang="fr-FR" b="1" dirty="0"/>
          </a:p>
          <a:p>
            <a:pPr lvl="2"/>
            <a:endParaRPr lang="fr-FR" b="1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67129" y="3202597"/>
            <a:ext cx="1626577" cy="83099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Verify consistency, </a:t>
            </a:r>
            <a:endParaRPr lang="en-GB" sz="1200" dirty="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exhaustiveness and establish traceability</a:t>
            </a:r>
            <a:r>
              <a:rPr lang="en-GB" sz="1200" dirty="0">
                <a:solidFill>
                  <a:srgbClr val="0033CC"/>
                </a:solidFill>
                <a:latin typeface="Century Gothic" pitchFamily="34" charset="0"/>
                <a:cs typeface="Times New Roman" pitchFamily="18" charset="0"/>
              </a:rPr>
              <a:t> </a:t>
            </a:r>
          </a:p>
        </p:txBody>
      </p:sp>
      <p:sp>
        <p:nvSpPr>
          <p:cNvPr id="5" name="Text Box 22"/>
          <p:cNvSpPr txBox="1">
            <a:spLocks noChangeArrowheads="1"/>
          </p:cNvSpPr>
          <p:nvPr/>
        </p:nvSpPr>
        <p:spPr bwMode="auto">
          <a:xfrm>
            <a:off x="377579" y="2230778"/>
            <a:ext cx="2005677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Express each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technical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 requirement individually</a:t>
            </a: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467544" y="1628800"/>
            <a:ext cx="1825747" cy="52322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Develop Requirements</a:t>
            </a:r>
          </a:p>
        </p:txBody>
      </p:sp>
      <p:cxnSp>
        <p:nvCxnSpPr>
          <p:cNvPr id="7" name="Connecteur droit 22"/>
          <p:cNvCxnSpPr>
            <a:stCxn id="6" idx="2"/>
            <a:endCxn id="5" idx="0"/>
          </p:cNvCxnSpPr>
          <p:nvPr/>
        </p:nvCxnSpPr>
        <p:spPr bwMode="auto">
          <a:xfrm>
            <a:off x="1380418" y="2152020"/>
            <a:ext cx="0" cy="7875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Connecteur droit 24"/>
          <p:cNvCxnSpPr>
            <a:stCxn id="5" idx="2"/>
          </p:cNvCxnSpPr>
          <p:nvPr/>
        </p:nvCxnSpPr>
        <p:spPr bwMode="auto">
          <a:xfrm>
            <a:off x="1380418" y="2877109"/>
            <a:ext cx="0" cy="177964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Connecteur droit 30"/>
          <p:cNvCxnSpPr>
            <a:stCxn id="5" idx="2"/>
            <a:endCxn id="4" idx="0"/>
          </p:cNvCxnSpPr>
          <p:nvPr/>
        </p:nvCxnSpPr>
        <p:spPr bwMode="auto">
          <a:xfrm>
            <a:off x="1380418" y="2877109"/>
            <a:ext cx="0" cy="32548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6312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9712" y="1468680"/>
            <a:ext cx="6622504" cy="4120560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fr-FR" dirty="0" err="1"/>
              <a:t>Identify</a:t>
            </a:r>
            <a:r>
              <a:rPr lang="fr-FR" dirty="0"/>
              <a:t> the </a:t>
            </a:r>
            <a:r>
              <a:rPr lang="fr-FR" dirty="0" err="1"/>
              <a:t>purpose</a:t>
            </a:r>
            <a:r>
              <a:rPr lang="fr-FR" dirty="0"/>
              <a:t> of the system</a:t>
            </a:r>
          </a:p>
          <a:p>
            <a:pPr lvl="1">
              <a:defRPr/>
            </a:pP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the system </a:t>
            </a:r>
            <a:r>
              <a:rPr lang="fr-FR" dirty="0" err="1"/>
              <a:t>exist</a:t>
            </a:r>
            <a:r>
              <a:rPr lang="fr-FR" dirty="0"/>
              <a:t> ? </a:t>
            </a:r>
            <a:r>
              <a:rPr lang="fr-FR" dirty="0" err="1"/>
              <a:t>What</a:t>
            </a:r>
            <a:r>
              <a:rPr lang="fr-FR" dirty="0"/>
              <a:t> for ?</a:t>
            </a:r>
          </a:p>
          <a:p>
            <a:pPr marL="0" indent="0">
              <a:buNone/>
              <a:defRPr/>
            </a:pPr>
            <a:endParaRPr lang="fr-FR" dirty="0"/>
          </a:p>
          <a:p>
            <a:pPr>
              <a:defRPr/>
            </a:pPr>
            <a:r>
              <a:rPr lang="fr-FR" dirty="0" err="1"/>
              <a:t>Identify</a:t>
            </a:r>
            <a:r>
              <a:rPr lang="fr-FR" dirty="0"/>
              <a:t> the mission of the system</a:t>
            </a:r>
          </a:p>
          <a:p>
            <a:pPr lvl="1">
              <a:defRPr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do ?</a:t>
            </a:r>
          </a:p>
          <a:p>
            <a:pPr>
              <a:defRPr/>
            </a:pPr>
            <a:endParaRPr lang="fr-FR" dirty="0"/>
          </a:p>
          <a:p>
            <a:pPr>
              <a:defRPr/>
            </a:pPr>
            <a:r>
              <a:rPr lang="fr-FR" dirty="0" err="1"/>
              <a:t>Define</a:t>
            </a:r>
            <a:r>
              <a:rPr lang="fr-FR" dirty="0"/>
              <a:t> the objectives of the system </a:t>
            </a:r>
          </a:p>
          <a:p>
            <a:pPr lvl="1">
              <a:defRPr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of performance/</a:t>
            </a:r>
            <a:r>
              <a:rPr lang="fr-FR" dirty="0" err="1"/>
              <a:t>efficiency</a:t>
            </a:r>
            <a:r>
              <a:rPr lang="fr-FR" dirty="0"/>
              <a:t> ?</a:t>
            </a: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70034" y="2554697"/>
            <a:ext cx="1508747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Identify</a:t>
            </a:r>
            <a:endParaRPr lang="en-GB" sz="120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situations of life </a:t>
            </a:r>
            <a:endParaRPr lang="en-GB" sz="120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and stakeholders </a:t>
            </a: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106227" y="1621708"/>
            <a:ext cx="1616319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</a:t>
            </a:r>
            <a:endParaRPr lang="en-GB" sz="1200" dirty="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purpose and mission</a:t>
            </a: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116248" y="1042569"/>
            <a:ext cx="1616319" cy="30777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Identify</a:t>
            </a:r>
          </a:p>
        </p:txBody>
      </p:sp>
      <p:cxnSp>
        <p:nvCxnSpPr>
          <p:cNvPr id="9" name="Connecteur droit 8"/>
          <p:cNvCxnSpPr>
            <a:stCxn id="8" idx="2"/>
            <a:endCxn id="6" idx="0"/>
          </p:cNvCxnSpPr>
          <p:nvPr/>
        </p:nvCxnSpPr>
        <p:spPr bwMode="auto">
          <a:xfrm flipH="1">
            <a:off x="914387" y="1350346"/>
            <a:ext cx="10021" cy="271362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Connecteur droit 9"/>
          <p:cNvCxnSpPr>
            <a:stCxn id="6" idx="2"/>
            <a:endCxn id="5" idx="0"/>
          </p:cNvCxnSpPr>
          <p:nvPr/>
        </p:nvCxnSpPr>
        <p:spPr bwMode="auto">
          <a:xfrm>
            <a:off x="914387" y="2268039"/>
            <a:ext cx="10021" cy="28665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3045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</a:t>
            </a:r>
            <a:r>
              <a:rPr lang="fr-FR" dirty="0"/>
              <a:t> of </a:t>
            </a:r>
            <a:r>
              <a:rPr lang="fr-FR" dirty="0" err="1"/>
              <a:t>purpose</a:t>
            </a:r>
            <a:r>
              <a:rPr lang="fr-FR" dirty="0"/>
              <a:t> and missions</a:t>
            </a:r>
            <a:endParaRPr lang="en-US" dirty="0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491481" y="1788120"/>
            <a:ext cx="8184975" cy="24542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2000"/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683568" y="1700808"/>
            <a:ext cx="7058343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en-GB" altLang="fr-FR" sz="2000" dirty="0">
                <a:latin typeface="Century Gothic" panose="020B0502020202020204" pitchFamily="34" charset="0"/>
              </a:rPr>
              <a:t>system 		purpose	     mission	   objectives</a:t>
            </a: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558156" y="2513608"/>
            <a:ext cx="182086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sz="1600">
                <a:latin typeface="Century Gothic" panose="020B0502020202020204" pitchFamily="34" charset="0"/>
              </a:rPr>
              <a:t>A car manufacturer</a:t>
            </a:r>
          </a:p>
        </p:txBody>
      </p:sp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585552" y="3412133"/>
            <a:ext cx="168828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sz="1600">
                <a:latin typeface="Century Gothic" panose="020B0502020202020204" pitchFamily="34" charset="0"/>
              </a:rPr>
              <a:t>One </a:t>
            </a:r>
          </a:p>
          <a:p>
            <a:pPr algn="ctr"/>
            <a:r>
              <a:rPr lang="en-GB" sz="1600">
                <a:latin typeface="Century Gothic" panose="020B0502020202020204" pitchFamily="34" charset="0"/>
              </a:rPr>
              <a:t>production line</a:t>
            </a:r>
          </a:p>
        </p:txBody>
      </p:sp>
      <p:sp>
        <p:nvSpPr>
          <p:cNvPr id="31" name="Line 7"/>
          <p:cNvSpPr>
            <a:spLocks noChangeShapeType="1"/>
          </p:cNvSpPr>
          <p:nvPr/>
        </p:nvSpPr>
        <p:spPr bwMode="auto">
          <a:xfrm>
            <a:off x="2293974" y="1810345"/>
            <a:ext cx="0" cy="24257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2000"/>
          </a:p>
        </p:txBody>
      </p:sp>
      <p:sp>
        <p:nvSpPr>
          <p:cNvPr id="32" name="Line 8"/>
          <p:cNvSpPr>
            <a:spLocks noChangeShapeType="1"/>
          </p:cNvSpPr>
          <p:nvPr/>
        </p:nvSpPr>
        <p:spPr bwMode="auto">
          <a:xfrm>
            <a:off x="4211960" y="1885533"/>
            <a:ext cx="0" cy="24257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2000"/>
          </a:p>
        </p:txBody>
      </p:sp>
      <p:sp>
        <p:nvSpPr>
          <p:cNvPr id="33" name="Line 9"/>
          <p:cNvSpPr>
            <a:spLocks noChangeShapeType="1"/>
          </p:cNvSpPr>
          <p:nvPr/>
        </p:nvSpPr>
        <p:spPr bwMode="auto">
          <a:xfrm>
            <a:off x="6084168" y="1788120"/>
            <a:ext cx="0" cy="24257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2000"/>
          </a:p>
        </p:txBody>
      </p:sp>
      <p:sp>
        <p:nvSpPr>
          <p:cNvPr id="34" name="Line 10"/>
          <p:cNvSpPr>
            <a:spLocks noChangeShapeType="1"/>
          </p:cNvSpPr>
          <p:nvPr/>
        </p:nvSpPr>
        <p:spPr bwMode="auto">
          <a:xfrm flipV="1">
            <a:off x="502593" y="2346921"/>
            <a:ext cx="8173863" cy="4762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2000"/>
          </a:p>
        </p:txBody>
      </p:sp>
      <p:sp>
        <p:nvSpPr>
          <p:cNvPr id="35" name="Line 11"/>
          <p:cNvSpPr>
            <a:spLocks noChangeShapeType="1"/>
          </p:cNvSpPr>
          <p:nvPr/>
        </p:nvSpPr>
        <p:spPr bwMode="auto">
          <a:xfrm flipV="1">
            <a:off x="510531" y="3323970"/>
            <a:ext cx="8165925" cy="1672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2000"/>
          </a:p>
        </p:txBody>
      </p:sp>
      <p:sp>
        <p:nvSpPr>
          <p:cNvPr id="36" name="Text Box 12"/>
          <p:cNvSpPr txBox="1">
            <a:spLocks noChangeArrowheads="1"/>
          </p:cNvSpPr>
          <p:nvPr/>
        </p:nvSpPr>
        <p:spPr bwMode="auto">
          <a:xfrm>
            <a:off x="3255318" y="2408833"/>
            <a:ext cx="4571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3600"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37" name="Text Box 13"/>
          <p:cNvSpPr txBox="1">
            <a:spLocks noChangeArrowheads="1"/>
          </p:cNvSpPr>
          <p:nvPr/>
        </p:nvSpPr>
        <p:spPr bwMode="auto">
          <a:xfrm>
            <a:off x="4872199" y="2448777"/>
            <a:ext cx="4571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3600" dirty="0"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38" name="Text Box 14"/>
          <p:cNvSpPr txBox="1">
            <a:spLocks noChangeArrowheads="1"/>
          </p:cNvSpPr>
          <p:nvPr/>
        </p:nvSpPr>
        <p:spPr bwMode="auto">
          <a:xfrm>
            <a:off x="6684452" y="2424666"/>
            <a:ext cx="4571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3600" dirty="0"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39" name="Text Box 15"/>
          <p:cNvSpPr txBox="1">
            <a:spLocks noChangeArrowheads="1"/>
          </p:cNvSpPr>
          <p:nvPr/>
        </p:nvSpPr>
        <p:spPr bwMode="auto">
          <a:xfrm>
            <a:off x="3214043" y="3347045"/>
            <a:ext cx="4571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3600"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40" name="Text Box 16"/>
          <p:cNvSpPr txBox="1">
            <a:spLocks noChangeArrowheads="1"/>
          </p:cNvSpPr>
          <p:nvPr/>
        </p:nvSpPr>
        <p:spPr bwMode="auto">
          <a:xfrm>
            <a:off x="4846809" y="3363575"/>
            <a:ext cx="4571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3600" dirty="0"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41" name="Text Box 17"/>
          <p:cNvSpPr txBox="1">
            <a:spLocks noChangeArrowheads="1"/>
          </p:cNvSpPr>
          <p:nvPr/>
        </p:nvSpPr>
        <p:spPr bwMode="auto">
          <a:xfrm>
            <a:off x="6633059" y="3350577"/>
            <a:ext cx="4571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3600" dirty="0"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42" name="Text Box 18"/>
          <p:cNvSpPr txBox="1">
            <a:spLocks noChangeArrowheads="1"/>
          </p:cNvSpPr>
          <p:nvPr/>
        </p:nvSpPr>
        <p:spPr bwMode="auto">
          <a:xfrm>
            <a:off x="2600734" y="4474448"/>
            <a:ext cx="8418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800" dirty="0">
                <a:solidFill>
                  <a:schemeClr val="tx2"/>
                </a:solidFill>
                <a:latin typeface="Century Gothic" panose="020B0502020202020204" pitchFamily="34" charset="0"/>
              </a:rPr>
              <a:t>why ?</a:t>
            </a:r>
          </a:p>
        </p:txBody>
      </p:sp>
      <p:sp>
        <p:nvSpPr>
          <p:cNvPr id="43" name="Text Box 19"/>
          <p:cNvSpPr txBox="1">
            <a:spLocks noChangeArrowheads="1"/>
          </p:cNvSpPr>
          <p:nvPr/>
        </p:nvSpPr>
        <p:spPr bwMode="auto">
          <a:xfrm>
            <a:off x="4611051" y="4489141"/>
            <a:ext cx="9541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800" dirty="0">
                <a:solidFill>
                  <a:schemeClr val="tx2"/>
                </a:solidFill>
                <a:latin typeface="Century Gothic" panose="020B0502020202020204" pitchFamily="34" charset="0"/>
              </a:rPr>
              <a:t>what ?</a:t>
            </a:r>
          </a:p>
        </p:txBody>
      </p:sp>
      <p:sp>
        <p:nvSpPr>
          <p:cNvPr id="44" name="Text Box 20"/>
          <p:cNvSpPr txBox="1">
            <a:spLocks noChangeArrowheads="1"/>
          </p:cNvSpPr>
          <p:nvPr/>
        </p:nvSpPr>
        <p:spPr bwMode="auto">
          <a:xfrm>
            <a:off x="6478327" y="4503595"/>
            <a:ext cx="15808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800" dirty="0">
                <a:solidFill>
                  <a:schemeClr val="tx2"/>
                </a:solidFill>
                <a:latin typeface="Century Gothic" panose="020B0502020202020204" pitchFamily="34" charset="0"/>
              </a:rPr>
              <a:t>how much ?</a:t>
            </a:r>
          </a:p>
        </p:txBody>
      </p:sp>
    </p:spTree>
    <p:extLst>
      <p:ext uri="{BB962C8B-B14F-4D97-AF65-F5344CB8AC3E}">
        <p14:creationId xmlns:p14="http://schemas.microsoft.com/office/powerpoint/2010/main" val="756247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</a:t>
            </a:r>
            <a:r>
              <a:rPr lang="fr-FR" dirty="0"/>
              <a:t> of </a:t>
            </a:r>
            <a:r>
              <a:rPr lang="fr-FR" dirty="0" err="1"/>
              <a:t>purpose</a:t>
            </a:r>
            <a:r>
              <a:rPr lang="fr-FR" dirty="0"/>
              <a:t> and missions</a:t>
            </a:r>
            <a:endParaRPr lang="en-US" dirty="0"/>
          </a:p>
        </p:txBody>
      </p:sp>
      <p:sp>
        <p:nvSpPr>
          <p:cNvPr id="51" name="Rectangle 2"/>
          <p:cNvSpPr>
            <a:spLocks noChangeArrowheads="1"/>
          </p:cNvSpPr>
          <p:nvPr/>
        </p:nvSpPr>
        <p:spPr bwMode="auto">
          <a:xfrm>
            <a:off x="203449" y="2652216"/>
            <a:ext cx="8184975" cy="24542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2000"/>
          </a:p>
        </p:txBody>
      </p:sp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395536" y="2564904"/>
            <a:ext cx="7058343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en-GB" altLang="fr-FR" sz="2000" dirty="0">
                <a:latin typeface="Century Gothic" panose="020B0502020202020204" pitchFamily="34" charset="0"/>
              </a:rPr>
              <a:t>system 		purpose	     mission	   objectives</a:t>
            </a:r>
          </a:p>
        </p:txBody>
      </p:sp>
      <p:sp>
        <p:nvSpPr>
          <p:cNvPr id="53" name="Text Box 5"/>
          <p:cNvSpPr txBox="1">
            <a:spLocks noChangeArrowheads="1"/>
          </p:cNvSpPr>
          <p:nvPr/>
        </p:nvSpPr>
        <p:spPr bwMode="auto">
          <a:xfrm>
            <a:off x="270124" y="3377704"/>
            <a:ext cx="182086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sz="1600">
                <a:latin typeface="Century Gothic" panose="020B0502020202020204" pitchFamily="34" charset="0"/>
              </a:rPr>
              <a:t>A car manufacturer</a:t>
            </a:r>
          </a:p>
        </p:txBody>
      </p:sp>
      <p:sp>
        <p:nvSpPr>
          <p:cNvPr id="54" name="Text Box 6"/>
          <p:cNvSpPr txBox="1">
            <a:spLocks noChangeArrowheads="1"/>
          </p:cNvSpPr>
          <p:nvPr/>
        </p:nvSpPr>
        <p:spPr bwMode="auto">
          <a:xfrm>
            <a:off x="297520" y="4276229"/>
            <a:ext cx="168828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sz="1600">
                <a:latin typeface="Century Gothic" panose="020B0502020202020204" pitchFamily="34" charset="0"/>
              </a:rPr>
              <a:t>One </a:t>
            </a:r>
          </a:p>
          <a:p>
            <a:pPr algn="ctr"/>
            <a:r>
              <a:rPr lang="en-GB" sz="1600">
                <a:latin typeface="Century Gothic" panose="020B0502020202020204" pitchFamily="34" charset="0"/>
              </a:rPr>
              <a:t>production line</a:t>
            </a:r>
          </a:p>
        </p:txBody>
      </p:sp>
      <p:sp>
        <p:nvSpPr>
          <p:cNvPr id="55" name="Line 7"/>
          <p:cNvSpPr>
            <a:spLocks noChangeShapeType="1"/>
          </p:cNvSpPr>
          <p:nvPr/>
        </p:nvSpPr>
        <p:spPr bwMode="auto">
          <a:xfrm>
            <a:off x="2005942" y="2674441"/>
            <a:ext cx="0" cy="24257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2000"/>
          </a:p>
        </p:txBody>
      </p:sp>
      <p:sp>
        <p:nvSpPr>
          <p:cNvPr id="56" name="Line 8"/>
          <p:cNvSpPr>
            <a:spLocks noChangeShapeType="1"/>
          </p:cNvSpPr>
          <p:nvPr/>
        </p:nvSpPr>
        <p:spPr bwMode="auto">
          <a:xfrm>
            <a:off x="3923928" y="2749629"/>
            <a:ext cx="0" cy="24257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2000"/>
          </a:p>
        </p:txBody>
      </p:sp>
      <p:sp>
        <p:nvSpPr>
          <p:cNvPr id="57" name="Line 9"/>
          <p:cNvSpPr>
            <a:spLocks noChangeShapeType="1"/>
          </p:cNvSpPr>
          <p:nvPr/>
        </p:nvSpPr>
        <p:spPr bwMode="auto">
          <a:xfrm>
            <a:off x="5796136" y="2652216"/>
            <a:ext cx="0" cy="24257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2000"/>
          </a:p>
        </p:txBody>
      </p:sp>
      <p:sp>
        <p:nvSpPr>
          <p:cNvPr id="58" name="Line 10"/>
          <p:cNvSpPr>
            <a:spLocks noChangeShapeType="1"/>
          </p:cNvSpPr>
          <p:nvPr/>
        </p:nvSpPr>
        <p:spPr bwMode="auto">
          <a:xfrm flipV="1">
            <a:off x="214561" y="3211017"/>
            <a:ext cx="8173863" cy="4762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2000"/>
          </a:p>
        </p:txBody>
      </p:sp>
      <p:sp>
        <p:nvSpPr>
          <p:cNvPr id="59" name="Line 11"/>
          <p:cNvSpPr>
            <a:spLocks noChangeShapeType="1"/>
          </p:cNvSpPr>
          <p:nvPr/>
        </p:nvSpPr>
        <p:spPr bwMode="auto">
          <a:xfrm flipV="1">
            <a:off x="222499" y="4188066"/>
            <a:ext cx="8165925" cy="1672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2000"/>
          </a:p>
        </p:txBody>
      </p:sp>
      <p:sp>
        <p:nvSpPr>
          <p:cNvPr id="60" name="Text Box 12"/>
          <p:cNvSpPr txBox="1">
            <a:spLocks noChangeArrowheads="1"/>
          </p:cNvSpPr>
          <p:nvPr/>
        </p:nvSpPr>
        <p:spPr bwMode="auto">
          <a:xfrm>
            <a:off x="2967286" y="3272929"/>
            <a:ext cx="4571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3600"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61" name="Text Box 13"/>
          <p:cNvSpPr txBox="1">
            <a:spLocks noChangeArrowheads="1"/>
          </p:cNvSpPr>
          <p:nvPr/>
        </p:nvSpPr>
        <p:spPr bwMode="auto">
          <a:xfrm>
            <a:off x="4584167" y="3312873"/>
            <a:ext cx="4571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3600" dirty="0"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62" name="Text Box 14"/>
          <p:cNvSpPr txBox="1">
            <a:spLocks noChangeArrowheads="1"/>
          </p:cNvSpPr>
          <p:nvPr/>
        </p:nvSpPr>
        <p:spPr bwMode="auto">
          <a:xfrm>
            <a:off x="6396420" y="3288762"/>
            <a:ext cx="4571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3600" dirty="0"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63" name="Text Box 15"/>
          <p:cNvSpPr txBox="1">
            <a:spLocks noChangeArrowheads="1"/>
          </p:cNvSpPr>
          <p:nvPr/>
        </p:nvSpPr>
        <p:spPr bwMode="auto">
          <a:xfrm>
            <a:off x="2926011" y="4211141"/>
            <a:ext cx="4571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3600"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64" name="Text Box 16"/>
          <p:cNvSpPr txBox="1">
            <a:spLocks noChangeArrowheads="1"/>
          </p:cNvSpPr>
          <p:nvPr/>
        </p:nvSpPr>
        <p:spPr bwMode="auto">
          <a:xfrm>
            <a:off x="4558777" y="4227671"/>
            <a:ext cx="4571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3600" dirty="0"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65" name="Text Box 17"/>
          <p:cNvSpPr txBox="1">
            <a:spLocks noChangeArrowheads="1"/>
          </p:cNvSpPr>
          <p:nvPr/>
        </p:nvSpPr>
        <p:spPr bwMode="auto">
          <a:xfrm>
            <a:off x="6345027" y="4214673"/>
            <a:ext cx="4571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3600" dirty="0"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66" name="Text Box 18"/>
          <p:cNvSpPr txBox="1">
            <a:spLocks noChangeArrowheads="1"/>
          </p:cNvSpPr>
          <p:nvPr/>
        </p:nvSpPr>
        <p:spPr bwMode="auto">
          <a:xfrm>
            <a:off x="2312702" y="5338544"/>
            <a:ext cx="8418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800" dirty="0">
                <a:solidFill>
                  <a:schemeClr val="tx2"/>
                </a:solidFill>
                <a:latin typeface="Century Gothic" panose="020B0502020202020204" pitchFamily="34" charset="0"/>
              </a:rPr>
              <a:t>why ?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4323019" y="5353237"/>
            <a:ext cx="9541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800" dirty="0">
                <a:solidFill>
                  <a:schemeClr val="tx2"/>
                </a:solidFill>
                <a:latin typeface="Century Gothic" panose="020B0502020202020204" pitchFamily="34" charset="0"/>
              </a:rPr>
              <a:t>what ?</a:t>
            </a:r>
          </a:p>
        </p:txBody>
      </p:sp>
      <p:sp>
        <p:nvSpPr>
          <p:cNvPr id="68" name="Text Box 20"/>
          <p:cNvSpPr txBox="1">
            <a:spLocks noChangeArrowheads="1"/>
          </p:cNvSpPr>
          <p:nvPr/>
        </p:nvSpPr>
        <p:spPr bwMode="auto">
          <a:xfrm>
            <a:off x="6190295" y="5367691"/>
            <a:ext cx="15808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800" dirty="0">
                <a:solidFill>
                  <a:schemeClr val="tx2"/>
                </a:solidFill>
                <a:latin typeface="Century Gothic" panose="020B0502020202020204" pitchFamily="34" charset="0"/>
              </a:rPr>
              <a:t>how much ?</a:t>
            </a:r>
          </a:p>
        </p:txBody>
      </p:sp>
      <p:sp>
        <p:nvSpPr>
          <p:cNvPr id="69" name="Text Box 21"/>
          <p:cNvSpPr txBox="1">
            <a:spLocks noChangeArrowheads="1"/>
          </p:cNvSpPr>
          <p:nvPr/>
        </p:nvSpPr>
        <p:spPr bwMode="auto">
          <a:xfrm>
            <a:off x="1999187" y="3189485"/>
            <a:ext cx="182774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sz="1600" dirty="0">
                <a:latin typeface="Arial" panose="020B0604020202020204" pitchFamily="34" charset="0"/>
              </a:rPr>
              <a:t>make money, 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</a:rPr>
              <a:t>provide jobs, 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</a:rPr>
              <a:t>provide means for</a:t>
            </a:r>
            <a:br>
              <a:rPr lang="en-GB" sz="1600" dirty="0">
                <a:latin typeface="Arial" panose="020B0604020202020204" pitchFamily="34" charset="0"/>
              </a:rPr>
            </a:br>
            <a:r>
              <a:rPr lang="en-GB" sz="1600" dirty="0">
                <a:latin typeface="Arial" panose="020B0604020202020204" pitchFamily="34" charset="0"/>
              </a:rPr>
              <a:t>transportation</a:t>
            </a:r>
          </a:p>
        </p:txBody>
      </p:sp>
      <p:sp>
        <p:nvSpPr>
          <p:cNvPr id="70" name="Text Box 22"/>
          <p:cNvSpPr txBox="1">
            <a:spLocks noChangeArrowheads="1"/>
          </p:cNvSpPr>
          <p:nvPr/>
        </p:nvSpPr>
        <p:spPr bwMode="auto">
          <a:xfrm>
            <a:off x="4087316" y="3284606"/>
            <a:ext cx="15944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sz="1600" dirty="0">
                <a:latin typeface="Arial" panose="020B0604020202020204" pitchFamily="34" charset="0"/>
              </a:rPr>
              <a:t>identify, design,</a:t>
            </a:r>
          </a:p>
          <a:p>
            <a:pPr algn="ctr"/>
            <a:r>
              <a:rPr lang="en-GB" sz="1600" dirty="0">
                <a:latin typeface="Arial" panose="020B0604020202020204" pitchFamily="34" charset="0"/>
              </a:rPr>
              <a:t>produce, sell</a:t>
            </a:r>
            <a:br>
              <a:rPr lang="en-GB" sz="1600" dirty="0">
                <a:latin typeface="Arial" panose="020B0604020202020204" pitchFamily="34" charset="0"/>
              </a:rPr>
            </a:br>
            <a:r>
              <a:rPr lang="en-GB" sz="1600" dirty="0">
                <a:latin typeface="Arial" panose="020B0604020202020204" pitchFamily="34" charset="0"/>
              </a:rPr>
              <a:t>cars</a:t>
            </a:r>
          </a:p>
        </p:txBody>
      </p:sp>
      <p:sp>
        <p:nvSpPr>
          <p:cNvPr id="71" name="Text Box 23"/>
          <p:cNvSpPr txBox="1">
            <a:spLocks noChangeArrowheads="1"/>
          </p:cNvSpPr>
          <p:nvPr/>
        </p:nvSpPr>
        <p:spPr bwMode="auto">
          <a:xfrm>
            <a:off x="5850459" y="3231028"/>
            <a:ext cx="226055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600" dirty="0">
                <a:latin typeface="Arial" panose="020B0604020202020204" pitchFamily="34" charset="0"/>
              </a:rPr>
              <a:t>2 new models per year</a:t>
            </a:r>
          </a:p>
          <a:p>
            <a:endParaRPr lang="en-GB" sz="1600" dirty="0">
              <a:latin typeface="Arial" panose="020B0604020202020204" pitchFamily="34" charset="0"/>
            </a:endParaRPr>
          </a:p>
          <a:p>
            <a:r>
              <a:rPr lang="en-GB" sz="1600" dirty="0">
                <a:latin typeface="Arial" panose="020B0604020202020204" pitchFamily="34" charset="0"/>
              </a:rPr>
              <a:t>10 </a:t>
            </a:r>
            <a:r>
              <a:rPr lang="en-GB" sz="1600" baseline="20000" dirty="0">
                <a:latin typeface="Arial" panose="020B0604020202020204" pitchFamily="34" charset="0"/>
              </a:rPr>
              <a:t>5</a:t>
            </a:r>
            <a:r>
              <a:rPr lang="en-GB" sz="1600" dirty="0">
                <a:latin typeface="Arial" panose="020B0604020202020204" pitchFamily="34" charset="0"/>
              </a:rPr>
              <a:t> cars per year</a:t>
            </a:r>
          </a:p>
        </p:txBody>
      </p:sp>
      <p:sp>
        <p:nvSpPr>
          <p:cNvPr id="72" name="Text Box 24"/>
          <p:cNvSpPr txBox="1">
            <a:spLocks noChangeArrowheads="1"/>
          </p:cNvSpPr>
          <p:nvPr/>
        </p:nvSpPr>
        <p:spPr bwMode="auto">
          <a:xfrm>
            <a:off x="2262436" y="4449266"/>
            <a:ext cx="137088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600">
                <a:latin typeface="Arial" panose="020B0604020202020204" pitchFamily="34" charset="0"/>
              </a:rPr>
              <a:t>produce cars</a:t>
            </a:r>
          </a:p>
        </p:txBody>
      </p:sp>
      <p:sp>
        <p:nvSpPr>
          <p:cNvPr id="73" name="Text Box 25"/>
          <p:cNvSpPr txBox="1">
            <a:spLocks noChangeArrowheads="1"/>
          </p:cNvSpPr>
          <p:nvPr/>
        </p:nvSpPr>
        <p:spPr bwMode="auto">
          <a:xfrm>
            <a:off x="4043970" y="4420500"/>
            <a:ext cx="15760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sz="1600" dirty="0">
                <a:latin typeface="Arial" panose="020B0604020202020204" pitchFamily="34" charset="0"/>
              </a:rPr>
              <a:t>assemble parts</a:t>
            </a:r>
          </a:p>
        </p:txBody>
      </p:sp>
      <p:sp>
        <p:nvSpPr>
          <p:cNvPr id="74" name="Text Box 26"/>
          <p:cNvSpPr txBox="1">
            <a:spLocks noChangeArrowheads="1"/>
          </p:cNvSpPr>
          <p:nvPr/>
        </p:nvSpPr>
        <p:spPr bwMode="auto">
          <a:xfrm>
            <a:off x="5971878" y="4447104"/>
            <a:ext cx="125707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sz="1600" dirty="0">
                <a:latin typeface="Arial" panose="020B0604020202020204" pitchFamily="34" charset="0"/>
              </a:rPr>
              <a:t>25 000 cars</a:t>
            </a:r>
          </a:p>
        </p:txBody>
      </p:sp>
    </p:spTree>
    <p:extLst>
      <p:ext uri="{BB962C8B-B14F-4D97-AF65-F5344CB8AC3E}">
        <p14:creationId xmlns:p14="http://schemas.microsoft.com/office/powerpoint/2010/main" val="355007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utoUpdateAnimBg="0"/>
      <p:bldP spid="61" grpId="0" autoUpdateAnimBg="0"/>
      <p:bldP spid="62" grpId="0" autoUpdateAnimBg="0"/>
      <p:bldP spid="63" grpId="0" autoUpdateAnimBg="0"/>
      <p:bldP spid="64" grpId="0" autoUpdateAnimBg="0"/>
      <p:bldP spid="65" grpId="0" autoUpdateAnimBg="0"/>
      <p:bldP spid="66" grpId="0" autoUpdateAnimBg="0"/>
      <p:bldP spid="67" grpId="0" autoUpdateAnimBg="0"/>
      <p:bldP spid="68" grpId="0" autoUpdateAnimBg="0"/>
      <p:bldP spid="69" grpId="0" autoUpdateAnimBg="0"/>
      <p:bldP spid="70" grpId="0" autoUpdateAnimBg="0"/>
      <p:bldP spid="71" grpId="0" autoUpdateAnimBg="0"/>
      <p:bldP spid="72" grpId="0" autoUpdateAnimBg="0"/>
      <p:bldP spid="73" grpId="0" autoUpdateAnimBg="0"/>
      <p:bldP spid="7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979712" y="1468680"/>
            <a:ext cx="6622504" cy="4120560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fr-FR" dirty="0" err="1"/>
              <a:t>Identify</a:t>
            </a:r>
            <a:r>
              <a:rPr lang="fr-FR" dirty="0"/>
              <a:t> the </a:t>
            </a:r>
            <a:r>
              <a:rPr lang="fr-FR" dirty="0" err="1"/>
              <a:t>purpose</a:t>
            </a:r>
            <a:r>
              <a:rPr lang="fr-FR" dirty="0"/>
              <a:t> of the TOS</a:t>
            </a:r>
          </a:p>
          <a:p>
            <a:pPr lvl="1">
              <a:defRPr/>
            </a:pP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the system </a:t>
            </a:r>
            <a:r>
              <a:rPr lang="fr-FR" dirty="0" err="1"/>
              <a:t>exist</a:t>
            </a:r>
            <a:r>
              <a:rPr lang="fr-FR" dirty="0"/>
              <a:t> ? </a:t>
            </a:r>
            <a:r>
              <a:rPr lang="fr-FR" dirty="0" err="1"/>
              <a:t>What</a:t>
            </a:r>
            <a:r>
              <a:rPr lang="fr-FR" dirty="0"/>
              <a:t> for ?</a:t>
            </a:r>
          </a:p>
          <a:p>
            <a:pPr marL="0" indent="0">
              <a:buNone/>
              <a:defRPr/>
            </a:pPr>
            <a:endParaRPr lang="fr-FR" dirty="0"/>
          </a:p>
          <a:p>
            <a:pPr>
              <a:defRPr/>
            </a:pPr>
            <a:r>
              <a:rPr lang="fr-FR" dirty="0" err="1"/>
              <a:t>Identify</a:t>
            </a:r>
            <a:r>
              <a:rPr lang="fr-FR" dirty="0"/>
              <a:t> the mission of the TOS</a:t>
            </a:r>
          </a:p>
          <a:p>
            <a:pPr lvl="1">
              <a:defRPr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do ?</a:t>
            </a:r>
          </a:p>
          <a:p>
            <a:pPr>
              <a:defRPr/>
            </a:pPr>
            <a:endParaRPr lang="fr-FR" dirty="0"/>
          </a:p>
          <a:p>
            <a:pPr>
              <a:defRPr/>
            </a:pPr>
            <a:r>
              <a:rPr lang="fr-FR" dirty="0" err="1"/>
              <a:t>Define</a:t>
            </a:r>
            <a:r>
              <a:rPr lang="fr-FR" dirty="0"/>
              <a:t> the objectives of the TOS </a:t>
            </a:r>
          </a:p>
          <a:p>
            <a:pPr lvl="1">
              <a:defRPr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of performance/</a:t>
            </a:r>
            <a:r>
              <a:rPr lang="fr-FR" dirty="0" err="1"/>
              <a:t>efficiency</a:t>
            </a:r>
            <a:r>
              <a:rPr lang="fr-FR" dirty="0"/>
              <a:t> ?</a:t>
            </a: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70034" y="2554697"/>
            <a:ext cx="1508747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Identify</a:t>
            </a:r>
            <a:endParaRPr lang="en-GB" sz="120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situations of life </a:t>
            </a:r>
            <a:endParaRPr lang="en-GB" sz="120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>
                <a:latin typeface="Century Gothic" pitchFamily="34" charset="0"/>
                <a:cs typeface="Times New Roman" pitchFamily="18" charset="0"/>
              </a:rPr>
              <a:t>and stakeholders </a:t>
            </a: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106227" y="1621708"/>
            <a:ext cx="1616319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</a:t>
            </a:r>
            <a:endParaRPr lang="en-GB" sz="1200" dirty="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purpose and mission</a:t>
            </a: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116248" y="1042569"/>
            <a:ext cx="1616319" cy="30777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Identify</a:t>
            </a:r>
          </a:p>
        </p:txBody>
      </p:sp>
      <p:cxnSp>
        <p:nvCxnSpPr>
          <p:cNvPr id="9" name="Connecteur droit 8"/>
          <p:cNvCxnSpPr>
            <a:stCxn id="8" idx="2"/>
            <a:endCxn id="6" idx="0"/>
          </p:cNvCxnSpPr>
          <p:nvPr/>
        </p:nvCxnSpPr>
        <p:spPr bwMode="auto">
          <a:xfrm flipH="1">
            <a:off x="914387" y="1350346"/>
            <a:ext cx="10021" cy="271362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Connecteur droit 9"/>
          <p:cNvCxnSpPr>
            <a:stCxn id="6" idx="2"/>
            <a:endCxn id="5" idx="0"/>
          </p:cNvCxnSpPr>
          <p:nvPr/>
        </p:nvCxnSpPr>
        <p:spPr bwMode="auto">
          <a:xfrm>
            <a:off x="914387" y="2268039"/>
            <a:ext cx="10021" cy="28665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42889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2051720" y="1591482"/>
            <a:ext cx="6622504" cy="3925750"/>
          </a:xfrm>
        </p:spPr>
        <p:txBody>
          <a:bodyPr/>
          <a:lstStyle/>
          <a:p>
            <a:pPr marL="473075" lvl="1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Identify the stakeholders</a:t>
            </a:r>
          </a:p>
          <a:p>
            <a:pPr lvl="1">
              <a:defRPr/>
            </a:pPr>
            <a:r>
              <a:rPr lang="en-US" dirty="0"/>
              <a:t>Focus on the Operation phase</a:t>
            </a:r>
          </a:p>
          <a:p>
            <a:pPr lvl="1">
              <a:defRPr/>
            </a:pPr>
            <a:r>
              <a:rPr lang="fr-FR" dirty="0" err="1"/>
              <a:t>Identify</a:t>
            </a:r>
            <a:r>
              <a:rPr lang="fr-FR" dirty="0"/>
              <a:t> </a:t>
            </a:r>
            <a:r>
              <a:rPr lang="fr-FR" dirty="0" err="1"/>
              <a:t>external</a:t>
            </a:r>
            <a:r>
              <a:rPr lang="fr-FR" dirty="0"/>
              <a:t> </a:t>
            </a:r>
            <a:r>
              <a:rPr lang="fr-FR" dirty="0" err="1"/>
              <a:t>actors</a:t>
            </a:r>
            <a:endParaRPr lang="fr-FR" dirty="0"/>
          </a:p>
          <a:p>
            <a:pPr marL="1223963" lvl="2" indent="-242888" defTabSz="971550">
              <a:lnSpc>
                <a:spcPct val="90000"/>
              </a:lnSpc>
            </a:pPr>
            <a:r>
              <a:rPr lang="fr-FR" dirty="0" err="1"/>
              <a:t>Persons</a:t>
            </a:r>
            <a:r>
              <a:rPr lang="fr-FR" dirty="0"/>
              <a:t> or organisations (</a:t>
            </a:r>
            <a:r>
              <a:rPr lang="fr-FR" dirty="0" err="1"/>
              <a:t>operators</a:t>
            </a:r>
            <a:r>
              <a:rPr lang="fr-FR" dirty="0"/>
              <a:t> </a:t>
            </a: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operate</a:t>
            </a:r>
            <a:r>
              <a:rPr lang="fr-FR" dirty="0"/>
              <a:t> or </a:t>
            </a:r>
            <a:r>
              <a:rPr lang="fr-FR" dirty="0" err="1"/>
              <a:t>maintain</a:t>
            </a:r>
            <a:r>
              <a:rPr lang="fr-FR" dirty="0"/>
              <a:t> the system,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exploit </a:t>
            </a:r>
            <a:r>
              <a:rPr lang="fr-FR" dirty="0" err="1"/>
              <a:t>it</a:t>
            </a:r>
            <a:r>
              <a:rPr lang="fr-FR" dirty="0"/>
              <a:t>)</a:t>
            </a:r>
          </a:p>
          <a:p>
            <a:pPr marL="1223963" lvl="2" indent="-242888" defTabSz="971550">
              <a:lnSpc>
                <a:spcPct val="90000"/>
              </a:lnSpc>
            </a:pP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</a:t>
            </a:r>
            <a:r>
              <a:rPr lang="fr-FR" dirty="0" err="1"/>
              <a:t>interacting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or </a:t>
            </a:r>
            <a:r>
              <a:rPr lang="fr-FR" dirty="0" err="1"/>
              <a:t>constraining</a:t>
            </a:r>
            <a:r>
              <a:rPr lang="fr-FR" dirty="0"/>
              <a:t> the System of </a:t>
            </a:r>
            <a:r>
              <a:rPr lang="fr-FR" dirty="0" err="1"/>
              <a:t>Interest</a:t>
            </a:r>
            <a:endParaRPr lang="fr-FR" dirty="0"/>
          </a:p>
          <a:p>
            <a:pPr marL="555625" indent="-301625" defTabSz="971550">
              <a:lnSpc>
                <a:spcPct val="90000"/>
              </a:lnSpc>
            </a:pPr>
            <a:endParaRPr lang="fr-FR" dirty="0"/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70034" y="2554697"/>
            <a:ext cx="1508747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defPPr>
              <a:defRPr lang="fr-FR"/>
            </a:defPPr>
            <a:lvl1pPr algn="ctr" defTabSz="762000">
              <a:defRPr sz="1200">
                <a:latin typeface="Century Gothic" pitchFamily="34" charset="0"/>
                <a:cs typeface="Times New Roman" pitchFamily="18" charset="0"/>
              </a:defRPr>
            </a:lvl1pPr>
            <a:lvl2pPr marL="571500" defTabSz="762000">
              <a:defRPr sz="2400">
                <a:latin typeface="Times New Roman" pitchFamily="18" charset="0"/>
              </a:defRPr>
            </a:lvl2pPr>
            <a:lvl3pPr marL="1143000" defTabSz="762000">
              <a:defRPr sz="2400">
                <a:latin typeface="Times New Roman" pitchFamily="18" charset="0"/>
              </a:defRPr>
            </a:lvl3pPr>
            <a:lvl4pPr marL="1714500" defTabSz="762000">
              <a:defRPr sz="2400">
                <a:latin typeface="Times New Roman" pitchFamily="18" charset="0"/>
              </a:defRPr>
            </a:lvl4pPr>
            <a:lvl5pPr marL="2286000" defTabSz="762000">
              <a:defRPr sz="2400"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GB" dirty="0"/>
              <a:t>Identify</a:t>
            </a:r>
          </a:p>
          <a:p>
            <a:r>
              <a:rPr lang="en-GB" dirty="0"/>
              <a:t>situations of life </a:t>
            </a:r>
          </a:p>
          <a:p>
            <a:r>
              <a:rPr lang="en-GB" dirty="0"/>
              <a:t>and stakeholders </a:t>
            </a: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106227" y="1621708"/>
            <a:ext cx="1616319" cy="64633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</a:t>
            </a:r>
            <a:endParaRPr lang="en-GB" sz="1200" dirty="0">
              <a:latin typeface="Century Gothic" pitchFamily="34" charset="0"/>
              <a:cs typeface="Arial" charset="0"/>
            </a:endParaRP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purpose and mission</a:t>
            </a: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116248" y="1042569"/>
            <a:ext cx="1616319" cy="30777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Identify</a:t>
            </a:r>
          </a:p>
        </p:txBody>
      </p:sp>
      <p:cxnSp>
        <p:nvCxnSpPr>
          <p:cNvPr id="9" name="Connecteur droit 8"/>
          <p:cNvCxnSpPr>
            <a:stCxn id="8" idx="2"/>
            <a:endCxn id="6" idx="0"/>
          </p:cNvCxnSpPr>
          <p:nvPr/>
        </p:nvCxnSpPr>
        <p:spPr bwMode="auto">
          <a:xfrm flipH="1">
            <a:off x="914387" y="1350346"/>
            <a:ext cx="10021" cy="271362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Connecteur droit 9"/>
          <p:cNvCxnSpPr>
            <a:stCxn id="6" idx="2"/>
            <a:endCxn id="5" idx="0"/>
          </p:cNvCxnSpPr>
          <p:nvPr/>
        </p:nvCxnSpPr>
        <p:spPr bwMode="auto">
          <a:xfrm>
            <a:off x="914387" y="2268039"/>
            <a:ext cx="10021" cy="28665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29241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2195736" y="1647640"/>
            <a:ext cx="6421638" cy="4551362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Identify the service functions</a:t>
            </a:r>
          </a:p>
          <a:p>
            <a:pPr lvl="1">
              <a:defRPr/>
            </a:pPr>
            <a:r>
              <a:rPr lang="en-US" dirty="0"/>
              <a:t>Functions of the systems with respect to external actors</a:t>
            </a:r>
          </a:p>
          <a:p>
            <a:pPr lvl="1">
              <a:defRPr/>
            </a:pPr>
            <a:endParaRPr lang="fr-FR" dirty="0"/>
          </a:p>
          <a:p>
            <a:pPr lvl="1">
              <a:defRPr/>
            </a:pPr>
            <a:r>
              <a:rPr lang="fr-FR" dirty="0" err="1"/>
              <a:t>Apply</a:t>
            </a:r>
            <a:r>
              <a:rPr lang="fr-FR" dirty="0"/>
              <a:t> the </a:t>
            </a:r>
            <a:r>
              <a:rPr lang="fr-FR" dirty="0" err="1"/>
              <a:t>Octopus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en-US" dirty="0"/>
          </a:p>
          <a:p>
            <a:pPr lvl="1">
              <a:defRPr/>
            </a:pPr>
            <a:r>
              <a:rPr lang="en-US" dirty="0"/>
              <a:t>You can model the result with a use case diagram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78116" y="1613472"/>
            <a:ext cx="1507144" cy="461665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functional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boundaries</a:t>
            </a: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226812" y="3255905"/>
            <a:ext cx="1809750" cy="8309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operational concepts or technological concepts</a:t>
            </a:r>
          </a:p>
        </p:txBody>
      </p:sp>
      <p:sp>
        <p:nvSpPr>
          <p:cNvPr id="8" name="Text Box 49"/>
          <p:cNvSpPr txBox="1">
            <a:spLocks noChangeArrowheads="1"/>
          </p:cNvSpPr>
          <p:nvPr/>
        </p:nvSpPr>
        <p:spPr bwMode="auto">
          <a:xfrm>
            <a:off x="450250" y="2422586"/>
            <a:ext cx="1362874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Define physical </a:t>
            </a:r>
          </a:p>
          <a:p>
            <a:pPr algn="ctr"/>
            <a:r>
              <a:rPr lang="en-GB" sz="1200" dirty="0">
                <a:latin typeface="Century Gothic" pitchFamily="34" charset="0"/>
                <a:cs typeface="Times New Roman" pitchFamily="18" charset="0"/>
              </a:rPr>
              <a:t>boundaries </a:t>
            </a: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323528" y="1124744"/>
            <a:ext cx="1616319" cy="30777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sz="1400" b="1" dirty="0">
                <a:latin typeface="Century Gothic" pitchFamily="34" charset="0"/>
                <a:cs typeface="Times New Roman" pitchFamily="18" charset="0"/>
              </a:rPr>
              <a:t>Delimit</a:t>
            </a:r>
          </a:p>
        </p:txBody>
      </p:sp>
      <p:cxnSp>
        <p:nvCxnSpPr>
          <p:cNvPr id="10" name="Connecteur droit 9"/>
          <p:cNvCxnSpPr>
            <a:stCxn id="9" idx="2"/>
            <a:endCxn id="5" idx="0"/>
          </p:cNvCxnSpPr>
          <p:nvPr/>
        </p:nvCxnSpPr>
        <p:spPr bwMode="auto">
          <a:xfrm>
            <a:off x="1131688" y="1432521"/>
            <a:ext cx="0" cy="180951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Connecteur droit 10"/>
          <p:cNvCxnSpPr>
            <a:stCxn id="5" idx="2"/>
            <a:endCxn id="8" idx="0"/>
          </p:cNvCxnSpPr>
          <p:nvPr/>
        </p:nvCxnSpPr>
        <p:spPr bwMode="auto">
          <a:xfrm flipH="1">
            <a:off x="1131687" y="2075137"/>
            <a:ext cx="1" cy="347449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onnecteur droit 11"/>
          <p:cNvCxnSpPr>
            <a:stCxn id="8" idx="2"/>
            <a:endCxn id="6" idx="0"/>
          </p:cNvCxnSpPr>
          <p:nvPr/>
        </p:nvCxnSpPr>
        <p:spPr bwMode="auto">
          <a:xfrm>
            <a:off x="1131687" y="2884251"/>
            <a:ext cx="0" cy="371654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49465871"/>
      </p:ext>
    </p:extLst>
  </p:cSld>
  <p:clrMapOvr>
    <a:masterClrMapping/>
  </p:clrMapOvr>
</p:sld>
</file>

<file path=ppt/theme/theme1.xml><?xml version="1.0" encoding="utf-8"?>
<a:theme xmlns:a="http://schemas.openxmlformats.org/drawingml/2006/main" name="MSIS_Presentation1A">
  <a:themeElements>
    <a:clrScheme name="MSIS_Presentation1A 11">
      <a:dk1>
        <a:srgbClr val="333399"/>
      </a:dk1>
      <a:lt1>
        <a:srgbClr val="FFFFFF"/>
      </a:lt1>
      <a:dk2>
        <a:srgbClr val="1C5E9E"/>
      </a:dk2>
      <a:lt2>
        <a:srgbClr val="666699"/>
      </a:lt2>
      <a:accent1>
        <a:srgbClr val="FBF1B7"/>
      </a:accent1>
      <a:accent2>
        <a:srgbClr val="9999FF"/>
      </a:accent2>
      <a:accent3>
        <a:srgbClr val="FFFFFF"/>
      </a:accent3>
      <a:accent4>
        <a:srgbClr val="2A2A82"/>
      </a:accent4>
      <a:accent5>
        <a:srgbClr val="FDF7D8"/>
      </a:accent5>
      <a:accent6>
        <a:srgbClr val="8A8AE7"/>
      </a:accent6>
      <a:hlink>
        <a:srgbClr val="C0CCD8"/>
      </a:hlink>
      <a:folHlink>
        <a:srgbClr val="B2B2B2"/>
      </a:folHlink>
    </a:clrScheme>
    <a:fontScheme name="MSIS_Presentation1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rnd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18000" tIns="18000" rIns="18000" bIns="1800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rnd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18000" tIns="18000" rIns="18000" bIns="1800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MSIS_Presentation1A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SIS_Presentation1A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IS_Presentation1A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IS_Presentation1A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IS_Presentation1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IS_Presentation1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IS_Presentation1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IS_Presentation1A 8">
        <a:dk1>
          <a:srgbClr val="333399"/>
        </a:dk1>
        <a:lt1>
          <a:srgbClr val="FFFFFF"/>
        </a:lt1>
        <a:dk2>
          <a:srgbClr val="FFCCFF"/>
        </a:dk2>
        <a:lt2>
          <a:srgbClr val="666699"/>
        </a:lt2>
        <a:accent1>
          <a:srgbClr val="FFFF99"/>
        </a:accent1>
        <a:accent2>
          <a:srgbClr val="9999FF"/>
        </a:accent2>
        <a:accent3>
          <a:srgbClr val="FFFFFF"/>
        </a:accent3>
        <a:accent4>
          <a:srgbClr val="2A2A82"/>
        </a:accent4>
        <a:accent5>
          <a:srgbClr val="FFFFCA"/>
        </a:accent5>
        <a:accent6>
          <a:srgbClr val="8A8AE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IS_Presentation1A 9">
        <a:dk1>
          <a:srgbClr val="333399"/>
        </a:dk1>
        <a:lt1>
          <a:srgbClr val="FFFFFF"/>
        </a:lt1>
        <a:dk2>
          <a:srgbClr val="1C5E9E"/>
        </a:dk2>
        <a:lt2>
          <a:srgbClr val="666699"/>
        </a:lt2>
        <a:accent1>
          <a:srgbClr val="FFFF99"/>
        </a:accent1>
        <a:accent2>
          <a:srgbClr val="9999FF"/>
        </a:accent2>
        <a:accent3>
          <a:srgbClr val="FFFFFF"/>
        </a:accent3>
        <a:accent4>
          <a:srgbClr val="2A2A82"/>
        </a:accent4>
        <a:accent5>
          <a:srgbClr val="FFFFCA"/>
        </a:accent5>
        <a:accent6>
          <a:srgbClr val="8A8AE7"/>
        </a:accent6>
        <a:hlink>
          <a:srgbClr val="C0CCD8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IS_Presentation1A 10">
        <a:dk1>
          <a:srgbClr val="333399"/>
        </a:dk1>
        <a:lt1>
          <a:srgbClr val="FFFFFF"/>
        </a:lt1>
        <a:dk2>
          <a:srgbClr val="1C5E9E"/>
        </a:dk2>
        <a:lt2>
          <a:srgbClr val="666699"/>
        </a:lt2>
        <a:accent1>
          <a:srgbClr val="EDE9B5"/>
        </a:accent1>
        <a:accent2>
          <a:srgbClr val="9999FF"/>
        </a:accent2>
        <a:accent3>
          <a:srgbClr val="FFFFFF"/>
        </a:accent3>
        <a:accent4>
          <a:srgbClr val="2A2A82"/>
        </a:accent4>
        <a:accent5>
          <a:srgbClr val="F4F2D7"/>
        </a:accent5>
        <a:accent6>
          <a:srgbClr val="8A8AE7"/>
        </a:accent6>
        <a:hlink>
          <a:srgbClr val="C0CCD8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IS_Presentation1A 11">
        <a:dk1>
          <a:srgbClr val="333399"/>
        </a:dk1>
        <a:lt1>
          <a:srgbClr val="FFFFFF"/>
        </a:lt1>
        <a:dk2>
          <a:srgbClr val="1C5E9E"/>
        </a:dk2>
        <a:lt2>
          <a:srgbClr val="666699"/>
        </a:lt2>
        <a:accent1>
          <a:srgbClr val="FBF1B7"/>
        </a:accent1>
        <a:accent2>
          <a:srgbClr val="9999FF"/>
        </a:accent2>
        <a:accent3>
          <a:srgbClr val="FFFFFF"/>
        </a:accent3>
        <a:accent4>
          <a:srgbClr val="2A2A82"/>
        </a:accent4>
        <a:accent5>
          <a:srgbClr val="FDF7D8"/>
        </a:accent5>
        <a:accent6>
          <a:srgbClr val="8A8AE7"/>
        </a:accent6>
        <a:hlink>
          <a:srgbClr val="C0CCD8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S 41 - Module 3 - V&amp;V">
  <a:themeElements>
    <a:clrScheme name="Élémentair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èle par défaut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nception personnalisée">
  <a:themeElements>
    <a:clrScheme name="Élémentair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SYS014__PartA__V4</Template>
  <TotalTime>5608</TotalTime>
  <Words>1394</Words>
  <Application>Microsoft Office PowerPoint</Application>
  <PresentationFormat>Affichage à l'écran (4:3)</PresentationFormat>
  <Paragraphs>478</Paragraphs>
  <Slides>33</Slides>
  <Notes>9</Notes>
  <HiddenSlides>3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3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4" baseType="lpstr">
      <vt:lpstr>Arial</vt:lpstr>
      <vt:lpstr>Calibri</vt:lpstr>
      <vt:lpstr>Century Gothic</vt:lpstr>
      <vt:lpstr>FuturaA Bk BT</vt:lpstr>
      <vt:lpstr>Tahoma</vt:lpstr>
      <vt:lpstr>Times New Roman</vt:lpstr>
      <vt:lpstr>Wingdings</vt:lpstr>
      <vt:lpstr>MSIS_Presentation1A</vt:lpstr>
      <vt:lpstr>CS 41 - Module 3 - V&amp;V</vt:lpstr>
      <vt:lpstr>Conception personnalisée</vt:lpstr>
      <vt:lpstr>Photo Editor Photo</vt:lpstr>
      <vt:lpstr>Telecommunication &amp; Observation SYSTEM</vt:lpstr>
      <vt:lpstr>Stakeholders requirements definition</vt:lpstr>
      <vt:lpstr>Activities</vt:lpstr>
      <vt:lpstr>Case study</vt:lpstr>
      <vt:lpstr>Example of purpose and missions</vt:lpstr>
      <vt:lpstr>Example of purpose and missions</vt:lpstr>
      <vt:lpstr>Case study</vt:lpstr>
      <vt:lpstr>Case study</vt:lpstr>
      <vt:lpstr>Case Study</vt:lpstr>
      <vt:lpstr>Functional context</vt:lpstr>
      <vt:lpstr>Case Study</vt:lpstr>
      <vt:lpstr>Physical context</vt:lpstr>
      <vt:lpstr>Case Study</vt:lpstr>
      <vt:lpstr>Case Study</vt:lpstr>
      <vt:lpstr>Case Study</vt:lpstr>
      <vt:lpstr>Case Study</vt:lpstr>
      <vt:lpstr>Case Study</vt:lpstr>
      <vt:lpstr>Usefulness of classification</vt:lpstr>
      <vt:lpstr>Case Study</vt:lpstr>
      <vt:lpstr>Exercise</vt:lpstr>
      <vt:lpstr>Exercise</vt:lpstr>
      <vt:lpstr>Exercise</vt:lpstr>
      <vt:lpstr>Exercise</vt:lpstr>
      <vt:lpstr>Exercise</vt:lpstr>
      <vt:lpstr>Exercise</vt:lpstr>
      <vt:lpstr>Stakeholder Requirements Definition Process</vt:lpstr>
      <vt:lpstr>Activities of the System Requirements Definition Process</vt:lpstr>
      <vt:lpstr>Case Study</vt:lpstr>
      <vt:lpstr>Case Study</vt:lpstr>
      <vt:lpstr>Detailed analysis</vt:lpstr>
      <vt:lpstr>Verification&amp;Validation</vt:lpstr>
      <vt:lpstr>Verify these requirements</vt:lpstr>
      <vt:lpstr>Case Study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Exercises</dc:title>
  <dc:creator>Lann</dc:creator>
  <cp:lastModifiedBy>Alain Kerbrat</cp:lastModifiedBy>
  <cp:revision>138</cp:revision>
  <dcterms:created xsi:type="dcterms:W3CDTF">2011-09-05T03:10:30Z</dcterms:created>
  <dcterms:modified xsi:type="dcterms:W3CDTF">2016-05-24T03:15:42Z</dcterms:modified>
</cp:coreProperties>
</file>